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1" r:id="rId1"/>
  </p:sldMasterIdLst>
  <p:notesMasterIdLst>
    <p:notesMasterId r:id="rId35"/>
  </p:notesMasterIdLst>
  <p:sldIdLst>
    <p:sldId id="269" r:id="rId2"/>
    <p:sldId id="258" r:id="rId3"/>
    <p:sldId id="259" r:id="rId4"/>
    <p:sldId id="260" r:id="rId5"/>
    <p:sldId id="261" r:id="rId6"/>
    <p:sldId id="263" r:id="rId7"/>
    <p:sldId id="264" r:id="rId8"/>
    <p:sldId id="265" r:id="rId9"/>
    <p:sldId id="266" r:id="rId10"/>
    <p:sldId id="267" r:id="rId11"/>
    <p:sldId id="268" r:id="rId12"/>
    <p:sldId id="278" r:id="rId13"/>
    <p:sldId id="270" r:id="rId14"/>
    <p:sldId id="271" r:id="rId15"/>
    <p:sldId id="272" r:id="rId16"/>
    <p:sldId id="273" r:id="rId17"/>
    <p:sldId id="298" r:id="rId18"/>
    <p:sldId id="274" r:id="rId19"/>
    <p:sldId id="299" r:id="rId20"/>
    <p:sldId id="275" r:id="rId21"/>
    <p:sldId id="276" r:id="rId22"/>
    <p:sldId id="277" r:id="rId23"/>
    <p:sldId id="279" r:id="rId24"/>
    <p:sldId id="300" r:id="rId25"/>
    <p:sldId id="280" r:id="rId26"/>
    <p:sldId id="281" r:id="rId27"/>
    <p:sldId id="282" r:id="rId28"/>
    <p:sldId id="297" r:id="rId29"/>
    <p:sldId id="302" r:id="rId30"/>
    <p:sldId id="303" r:id="rId31"/>
    <p:sldId id="304" r:id="rId32"/>
    <p:sldId id="301" r:id="rId33"/>
    <p:sldId id="295" r:id="rId3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BAA34"/>
    <a:srgbClr val="94C120"/>
    <a:srgbClr val="05582C"/>
    <a:srgbClr val="F6AB00"/>
    <a:srgbClr val="E4061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26"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Hoja_de_c_lculo_d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es-CO"/>
  <c:chart>
    <c:autoTitleDeleted val="1"/>
    <c:plotArea>
      <c:layout/>
      <c:barChart>
        <c:barDir val="col"/>
        <c:grouping val="clustered"/>
        <c:ser>
          <c:idx val="0"/>
          <c:order val="0"/>
          <c:tx>
            <c:strRef>
              <c:f>Hoja1!$B$1</c:f>
              <c:strCache>
                <c:ptCount val="1"/>
                <c:pt idx="0">
                  <c:v>Serie 1</c:v>
                </c:pt>
              </c:strCache>
            </c:strRef>
          </c:tx>
          <c:spPr>
            <a:solidFill>
              <a:srgbClr val="05582C"/>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s-ES" sz="1197" b="0" i="0" u="none" strike="noStrike" kern="1200" baseline="0">
                    <a:solidFill>
                      <a:schemeClr val="tx1">
                        <a:lumMod val="75000"/>
                        <a:lumOff val="25000"/>
                      </a:schemeClr>
                    </a:solidFill>
                    <a:latin typeface="+mn-lt"/>
                    <a:ea typeface="+mn-ea"/>
                    <a:cs typeface="+mn-cs"/>
                  </a:defRPr>
                </a:pPr>
                <a:endParaRPr lang="es-CO"/>
              </a:p>
            </c:txPr>
            <c:showVal val="1"/>
            <c:extLst>
              <c:ext xmlns:c15="http://schemas.microsoft.com/office/drawing/2012/chart" uri="{CE6537A1-D6FC-4f65-9D91-7224C49458BB}">
                <c15:layout/>
                <c15:showLeaderLines val="0"/>
              </c:ext>
            </c:extLst>
          </c:dLbls>
          <c:cat>
            <c:strRef>
              <c:f>Hoja1!$A$2:$A$11</c:f>
              <c:strCache>
                <c:ptCount val="10"/>
                <c:pt idx="0">
                  <c:v>1. Misión PEI</c:v>
                </c:pt>
                <c:pt idx="1">
                  <c:v>2. Estudiantes</c:v>
                </c:pt>
                <c:pt idx="2">
                  <c:v>3: Profesores </c:v>
                </c:pt>
                <c:pt idx="3">
                  <c:v>4: Procesos Académicos </c:v>
                </c:pt>
                <c:pt idx="4">
                  <c:v>5: Visibilidad</c:v>
                </c:pt>
                <c:pt idx="5">
                  <c:v>6: Investigación</c:v>
                </c:pt>
                <c:pt idx="6">
                  <c:v>7: Bienestar</c:v>
                </c:pt>
                <c:pt idx="7">
                  <c:v>8: Administración</c:v>
                </c:pt>
                <c:pt idx="8">
                  <c:v>9. Egresados</c:v>
                </c:pt>
                <c:pt idx="9">
                  <c:v>10. Recursos</c:v>
                </c:pt>
              </c:strCache>
            </c:strRef>
          </c:cat>
          <c:val>
            <c:numRef>
              <c:f>Hoja1!$B$2:$B$11</c:f>
              <c:numCache>
                <c:formatCode>General</c:formatCode>
                <c:ptCount val="10"/>
                <c:pt idx="0">
                  <c:v>11</c:v>
                </c:pt>
                <c:pt idx="1">
                  <c:v>11</c:v>
                </c:pt>
                <c:pt idx="2">
                  <c:v>11</c:v>
                </c:pt>
                <c:pt idx="3">
                  <c:v>11</c:v>
                </c:pt>
                <c:pt idx="4">
                  <c:v>9</c:v>
                </c:pt>
                <c:pt idx="5">
                  <c:v>11</c:v>
                </c:pt>
                <c:pt idx="6">
                  <c:v>10</c:v>
                </c:pt>
                <c:pt idx="7">
                  <c:v>8</c:v>
                </c:pt>
                <c:pt idx="8">
                  <c:v>8</c:v>
                </c:pt>
                <c:pt idx="9">
                  <c:v>10</c:v>
                </c:pt>
              </c:numCache>
            </c:numRef>
          </c:val>
        </c:ser>
        <c:dLbls/>
        <c:gapWidth val="219"/>
        <c:overlap val="-27"/>
        <c:axId val="60363136"/>
        <c:axId val="60365824"/>
      </c:barChart>
      <c:catAx>
        <c:axId val="60363136"/>
        <c:scaling>
          <c:orientation val="minMax"/>
        </c:scaling>
        <c:axPos val="b"/>
        <c:numFmt formatCode="General" sourceLinked="0"/>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1197" b="0" i="0" u="none" strike="noStrike" kern="1200" baseline="0">
                <a:solidFill>
                  <a:schemeClr val="tx1">
                    <a:lumMod val="65000"/>
                    <a:lumOff val="35000"/>
                  </a:schemeClr>
                </a:solidFill>
                <a:latin typeface="+mn-lt"/>
                <a:ea typeface="+mn-ea"/>
                <a:cs typeface="+mn-cs"/>
              </a:defRPr>
            </a:pPr>
            <a:endParaRPr lang="es-CO"/>
          </a:p>
        </c:txPr>
        <c:crossAx val="60365824"/>
        <c:crosses val="autoZero"/>
        <c:auto val="1"/>
        <c:lblAlgn val="ctr"/>
        <c:lblOffset val="100"/>
      </c:catAx>
      <c:valAx>
        <c:axId val="603658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s-ES" sz="1197" b="0" i="0" u="none" strike="noStrike" kern="1200" baseline="0">
                <a:solidFill>
                  <a:schemeClr val="tx1">
                    <a:lumMod val="65000"/>
                    <a:lumOff val="35000"/>
                  </a:schemeClr>
                </a:solidFill>
                <a:latin typeface="+mn-lt"/>
                <a:ea typeface="+mn-ea"/>
                <a:cs typeface="+mn-cs"/>
              </a:defRPr>
            </a:pPr>
            <a:endParaRPr lang="es-CO"/>
          </a:p>
        </c:txPr>
        <c:crossAx val="60363136"/>
        <c:crosses val="autoZero"/>
        <c:crossBetween val="between"/>
      </c:valAx>
      <c:spPr>
        <a:noFill/>
        <a:ln>
          <a:noFill/>
        </a:ln>
        <a:effectLst/>
      </c:spPr>
    </c:plotArea>
    <c:plotVisOnly val="1"/>
    <c:dispBlanksAs val="gap"/>
  </c:chart>
  <c:spPr>
    <a:noFill/>
    <a:ln>
      <a:noFill/>
    </a:ln>
    <a:effectLst/>
  </c:spPr>
  <c:txPr>
    <a:bodyPr/>
    <a:lstStyle/>
    <a:p>
      <a:pPr>
        <a:defRPr/>
      </a:pPr>
      <a:endParaRPr lang="es-C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CO"/>
  <c:chart>
    <c:autoTitleDeleted val="1"/>
    <c:plotArea>
      <c:layout/>
      <c:barChart>
        <c:barDir val="col"/>
        <c:grouping val="clustered"/>
        <c:ser>
          <c:idx val="0"/>
          <c:order val="0"/>
          <c:tx>
            <c:strRef>
              <c:f>Hoja1!$B$1</c:f>
              <c:strCache>
                <c:ptCount val="1"/>
                <c:pt idx="0">
                  <c:v>Serie 1</c:v>
                </c:pt>
              </c:strCache>
            </c:strRef>
          </c:tx>
          <c:spPr>
            <a:solidFill>
              <a:srgbClr val="05582C"/>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s-ES" sz="1197" b="0" i="0" u="none" strike="noStrike" kern="1200" baseline="0">
                    <a:solidFill>
                      <a:schemeClr val="tx1">
                        <a:lumMod val="75000"/>
                        <a:lumOff val="25000"/>
                      </a:schemeClr>
                    </a:solidFill>
                    <a:latin typeface="+mn-lt"/>
                    <a:ea typeface="+mn-ea"/>
                    <a:cs typeface="+mn-cs"/>
                  </a:defRPr>
                </a:pPr>
                <a:endParaRPr lang="es-CO"/>
              </a:p>
            </c:txPr>
            <c:showVal val="1"/>
            <c:extLst>
              <c:ext xmlns:c15="http://schemas.microsoft.com/office/drawing/2012/chart" uri="{CE6537A1-D6FC-4f65-9D91-7224C49458BB}">
                <c15:layout/>
                <c15:showLeaderLines val="0"/>
              </c:ext>
            </c:extLst>
          </c:dLbls>
          <c:cat>
            <c:strRef>
              <c:f>Hoja1!$A$2:$A$11</c:f>
              <c:strCache>
                <c:ptCount val="10"/>
                <c:pt idx="0">
                  <c:v>1. Misión PEI</c:v>
                </c:pt>
                <c:pt idx="1">
                  <c:v>2. Estudiantes</c:v>
                </c:pt>
                <c:pt idx="2">
                  <c:v>3: Profesores </c:v>
                </c:pt>
                <c:pt idx="3">
                  <c:v>4: Procesos Académicos </c:v>
                </c:pt>
                <c:pt idx="4">
                  <c:v>5: Visibilidad</c:v>
                </c:pt>
                <c:pt idx="5">
                  <c:v>6: Investigación</c:v>
                </c:pt>
                <c:pt idx="6">
                  <c:v>7: Bienestar</c:v>
                </c:pt>
                <c:pt idx="7">
                  <c:v>8: Administración</c:v>
                </c:pt>
                <c:pt idx="8">
                  <c:v>9. Egresados</c:v>
                </c:pt>
                <c:pt idx="9">
                  <c:v>10. Recursos</c:v>
                </c:pt>
              </c:strCache>
            </c:strRef>
          </c:cat>
          <c:val>
            <c:numRef>
              <c:f>Hoja1!$B$2:$B$11</c:f>
              <c:numCache>
                <c:formatCode>General</c:formatCode>
                <c:ptCount val="10"/>
                <c:pt idx="0">
                  <c:v>91.8</c:v>
                </c:pt>
                <c:pt idx="1">
                  <c:v>88.9</c:v>
                </c:pt>
                <c:pt idx="2">
                  <c:v>91.8</c:v>
                </c:pt>
                <c:pt idx="3">
                  <c:v>87.2</c:v>
                </c:pt>
                <c:pt idx="4">
                  <c:v>87.1</c:v>
                </c:pt>
                <c:pt idx="5">
                  <c:v>88.1</c:v>
                </c:pt>
                <c:pt idx="6">
                  <c:v>91.7</c:v>
                </c:pt>
                <c:pt idx="7">
                  <c:v>88.9</c:v>
                </c:pt>
                <c:pt idx="8">
                  <c:v>84.9</c:v>
                </c:pt>
                <c:pt idx="9">
                  <c:v>87.2</c:v>
                </c:pt>
              </c:numCache>
            </c:numRef>
          </c:val>
        </c:ser>
        <c:dLbls/>
        <c:gapWidth val="219"/>
        <c:overlap val="-27"/>
        <c:axId val="101797248"/>
        <c:axId val="101803136"/>
      </c:barChart>
      <c:catAx>
        <c:axId val="101797248"/>
        <c:scaling>
          <c:orientation val="minMax"/>
        </c:scaling>
        <c:axPos val="b"/>
        <c:numFmt formatCode="General" sourceLinked="0"/>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1000" b="0" i="0" u="none" strike="noStrike" kern="1200" baseline="0">
                <a:solidFill>
                  <a:schemeClr val="tx1">
                    <a:lumMod val="65000"/>
                    <a:lumOff val="35000"/>
                  </a:schemeClr>
                </a:solidFill>
                <a:latin typeface="+mn-lt"/>
                <a:ea typeface="+mn-ea"/>
                <a:cs typeface="+mn-cs"/>
              </a:defRPr>
            </a:pPr>
            <a:endParaRPr lang="es-CO"/>
          </a:p>
        </c:txPr>
        <c:crossAx val="101803136"/>
        <c:crosses val="autoZero"/>
        <c:auto val="1"/>
        <c:lblAlgn val="ctr"/>
        <c:lblOffset val="100"/>
      </c:catAx>
      <c:valAx>
        <c:axId val="10180313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s-ES" sz="1197" b="0" i="0" u="none" strike="noStrike" kern="1200" baseline="0">
                <a:solidFill>
                  <a:schemeClr val="tx1">
                    <a:lumMod val="65000"/>
                    <a:lumOff val="35000"/>
                  </a:schemeClr>
                </a:solidFill>
                <a:latin typeface="+mn-lt"/>
                <a:ea typeface="+mn-ea"/>
                <a:cs typeface="+mn-cs"/>
              </a:defRPr>
            </a:pPr>
            <a:endParaRPr lang="es-CO"/>
          </a:p>
        </c:txPr>
        <c:crossAx val="101797248"/>
        <c:crosses val="autoZero"/>
        <c:crossBetween val="between"/>
      </c:valAx>
      <c:spPr>
        <a:noFill/>
        <a:ln>
          <a:noFill/>
        </a:ln>
        <a:effectLst/>
      </c:spPr>
    </c:plotArea>
    <c:plotVisOnly val="1"/>
    <c:dispBlanksAs val="gap"/>
  </c:chart>
  <c:spPr>
    <a:noFill/>
    <a:ln>
      <a:noFill/>
    </a:ln>
    <a:effectLst/>
  </c:spPr>
  <c:txPr>
    <a:bodyPr/>
    <a:lstStyle/>
    <a:p>
      <a:pPr>
        <a:defRPr/>
      </a:pPr>
      <a:endParaRPr lang="es-CO"/>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FA4FA-B258-4D93-9B99-929329B48271}" type="doc">
      <dgm:prSet loTypeId="urn:microsoft.com/office/officeart/2005/8/layout/lProcess2" loCatId="list" qsTypeId="urn:microsoft.com/office/officeart/2005/8/quickstyle/simple4" qsCatId="simple" csTypeId="urn:microsoft.com/office/officeart/2005/8/colors/colorful1#1" csCatId="colorful" phldr="1"/>
      <dgm:spPr/>
      <dgm:t>
        <a:bodyPr/>
        <a:lstStyle/>
        <a:p>
          <a:endParaRPr lang="es-CO"/>
        </a:p>
      </dgm:t>
    </dgm:pt>
    <dgm:pt modelId="{2BA0904E-39A2-4FE5-BF3F-442F0319E3B9}">
      <dgm:prSet phldrT="[Texto]"/>
      <dgm:spPr>
        <a:xfrm>
          <a:off x="1353" y="0"/>
          <a:ext cx="1327674" cy="2693670"/>
        </a:xfrm>
      </dgm:spPr>
      <dgm:t>
        <a:bodyPr/>
        <a:lstStyle/>
        <a:p>
          <a:r>
            <a:rPr lang="es-CO" b="1" smtClean="0">
              <a:latin typeface="Calibri"/>
              <a:ea typeface="+mn-ea"/>
              <a:cs typeface="+mn-cs"/>
            </a:rPr>
            <a:t>1. </a:t>
          </a:r>
          <a:r>
            <a:rPr lang="es-CO" smtClean="0">
              <a:latin typeface="Calibri"/>
              <a:ea typeface="+mn-ea"/>
              <a:cs typeface="+mn-cs"/>
            </a:rPr>
            <a:t>Organización preliminar</a:t>
          </a:r>
          <a:endParaRPr lang="es-CO" dirty="0">
            <a:latin typeface="Calibri"/>
            <a:ea typeface="+mn-ea"/>
            <a:cs typeface="+mn-cs"/>
          </a:endParaRPr>
        </a:p>
      </dgm:t>
    </dgm:pt>
    <dgm:pt modelId="{B6C641AE-66B3-4F12-AC9D-7F8582D14A85}" type="parTrans" cxnId="{6A950DB0-0E4B-4D31-8609-0F53F2B6E5C5}">
      <dgm:prSet/>
      <dgm:spPr/>
      <dgm:t>
        <a:bodyPr/>
        <a:lstStyle/>
        <a:p>
          <a:endParaRPr lang="es-CO"/>
        </a:p>
      </dgm:t>
    </dgm:pt>
    <dgm:pt modelId="{D7AE364F-EC3F-4233-A3E9-4C86A7D762DD}" type="sibTrans" cxnId="{6A950DB0-0E4B-4D31-8609-0F53F2B6E5C5}">
      <dgm:prSet/>
      <dgm:spPr/>
      <dgm:t>
        <a:bodyPr/>
        <a:lstStyle/>
        <a:p>
          <a:endParaRPr lang="es-CO"/>
        </a:p>
      </dgm:t>
    </dgm:pt>
    <dgm:pt modelId="{0B92D5BE-63AB-4BCD-8BD5-1E7BD70CD8DC}">
      <dgm:prSet phldrT="[Texto]" custT="1"/>
      <dgm:spPr>
        <a:xfrm>
          <a:off x="134120" y="2029558"/>
          <a:ext cx="1062139" cy="529198"/>
        </a:xfrm>
        <a:solidFill>
          <a:srgbClr val="05582C"/>
        </a:solidFill>
      </dgm:spPr>
      <dgm:t>
        <a:bodyPr/>
        <a:lstStyle/>
        <a:p>
          <a:r>
            <a:rPr lang="es-ES" sz="1800" b="1" smtClean="0">
              <a:latin typeface="Calibri"/>
              <a:ea typeface="+mn-ea"/>
              <a:cs typeface="+mn-cs"/>
            </a:rPr>
            <a:t>Mesas de trabajo</a:t>
          </a:r>
          <a:endParaRPr lang="es-CO" sz="1800" b="1" dirty="0">
            <a:latin typeface="Calibri"/>
            <a:ea typeface="+mn-ea"/>
            <a:cs typeface="+mn-cs"/>
          </a:endParaRPr>
        </a:p>
      </dgm:t>
    </dgm:pt>
    <dgm:pt modelId="{F6F130AE-E2E9-448D-9BC9-EE11998AE2CE}" type="parTrans" cxnId="{F021062D-5405-473E-8B18-3983CC735CB1}">
      <dgm:prSet/>
      <dgm:spPr/>
      <dgm:t>
        <a:bodyPr/>
        <a:lstStyle/>
        <a:p>
          <a:endParaRPr lang="es-CO"/>
        </a:p>
      </dgm:t>
    </dgm:pt>
    <dgm:pt modelId="{3F8C4C55-AC4B-449E-8CEC-DEBBBDBFE6F2}" type="sibTrans" cxnId="{F021062D-5405-473E-8B18-3983CC735CB1}">
      <dgm:prSet/>
      <dgm:spPr/>
      <dgm:t>
        <a:bodyPr/>
        <a:lstStyle/>
        <a:p>
          <a:endParaRPr lang="es-CO"/>
        </a:p>
      </dgm:t>
    </dgm:pt>
    <dgm:pt modelId="{41F9FEBF-DCFC-4CB4-A12A-7CFEDDB1292A}">
      <dgm:prSet phldrT="[Texto]"/>
      <dgm:spPr>
        <a:xfrm>
          <a:off x="1428602" y="0"/>
          <a:ext cx="1327674" cy="2693670"/>
        </a:xfrm>
      </dgm:spPr>
      <dgm:t>
        <a:bodyPr/>
        <a:lstStyle/>
        <a:p>
          <a:r>
            <a:rPr lang="es-CO" b="1" smtClean="0">
              <a:latin typeface="Calibri"/>
              <a:ea typeface="+mn-ea"/>
              <a:cs typeface="+mn-cs"/>
            </a:rPr>
            <a:t>2. </a:t>
          </a:r>
          <a:r>
            <a:rPr lang="es-CO" smtClean="0">
              <a:latin typeface="Calibri"/>
              <a:ea typeface="+mn-ea"/>
              <a:cs typeface="+mn-cs"/>
            </a:rPr>
            <a:t>Elaboración del los IRD</a:t>
          </a:r>
          <a:endParaRPr lang="es-CO" dirty="0">
            <a:latin typeface="Calibri"/>
            <a:ea typeface="+mn-ea"/>
            <a:cs typeface="+mn-cs"/>
          </a:endParaRPr>
        </a:p>
      </dgm:t>
    </dgm:pt>
    <dgm:pt modelId="{1663E168-A333-4E4D-AD17-B55CEC956DD7}" type="parTrans" cxnId="{3C6B3600-DBBF-4BFA-8388-526F5793ACCF}">
      <dgm:prSet/>
      <dgm:spPr/>
      <dgm:t>
        <a:bodyPr/>
        <a:lstStyle/>
        <a:p>
          <a:endParaRPr lang="es-CO"/>
        </a:p>
      </dgm:t>
    </dgm:pt>
    <dgm:pt modelId="{084612F9-0094-4A90-89B8-1107BB9A73C2}" type="sibTrans" cxnId="{3C6B3600-DBBF-4BFA-8388-526F5793ACCF}">
      <dgm:prSet/>
      <dgm:spPr/>
      <dgm:t>
        <a:bodyPr/>
        <a:lstStyle/>
        <a:p>
          <a:endParaRPr lang="es-CO"/>
        </a:p>
      </dgm:t>
    </dgm:pt>
    <dgm:pt modelId="{8B774C53-410D-46F3-AE24-1590FA552BF6}">
      <dgm:prSet phldrT="[Texto]"/>
      <dgm:spPr>
        <a:xfrm>
          <a:off x="4283102" y="0"/>
          <a:ext cx="1327674" cy="2693670"/>
        </a:xfrm>
      </dgm:spPr>
      <dgm:t>
        <a:bodyPr/>
        <a:lstStyle/>
        <a:p>
          <a:r>
            <a:rPr lang="es-ES" b="1" smtClean="0">
              <a:latin typeface="Calibri"/>
              <a:ea typeface="+mn-ea"/>
              <a:cs typeface="+mn-cs"/>
            </a:rPr>
            <a:t>4. </a:t>
          </a:r>
          <a:r>
            <a:rPr lang="es-ES" smtClean="0">
              <a:latin typeface="Calibri"/>
              <a:ea typeface="+mn-ea"/>
              <a:cs typeface="+mn-cs"/>
            </a:rPr>
            <a:t>Informe Final</a:t>
          </a:r>
          <a:endParaRPr lang="es-CO" dirty="0">
            <a:latin typeface="Calibri"/>
            <a:ea typeface="+mn-ea"/>
            <a:cs typeface="+mn-cs"/>
          </a:endParaRPr>
        </a:p>
      </dgm:t>
    </dgm:pt>
    <dgm:pt modelId="{FDBB830B-57CF-4BA8-A864-B05CFE565EBC}" type="parTrans" cxnId="{0070D2C9-BDF8-4AA0-9922-DCB9D3792F19}">
      <dgm:prSet/>
      <dgm:spPr/>
      <dgm:t>
        <a:bodyPr/>
        <a:lstStyle/>
        <a:p>
          <a:endParaRPr lang="es-CO"/>
        </a:p>
      </dgm:t>
    </dgm:pt>
    <dgm:pt modelId="{6B39698A-5CE8-41B0-B1E3-22447A56A75C}" type="sibTrans" cxnId="{0070D2C9-BDF8-4AA0-9922-DCB9D3792F19}">
      <dgm:prSet/>
      <dgm:spPr/>
      <dgm:t>
        <a:bodyPr/>
        <a:lstStyle/>
        <a:p>
          <a:endParaRPr lang="es-CO"/>
        </a:p>
      </dgm:t>
    </dgm:pt>
    <dgm:pt modelId="{D333FE50-164A-4EF9-B960-E99FE8AA824A}">
      <dgm:prSet phldrT="[Texto]" custT="1"/>
      <dgm:spPr>
        <a:xfrm>
          <a:off x="4415870" y="1418944"/>
          <a:ext cx="1062139" cy="529198"/>
        </a:xfrm>
        <a:solidFill>
          <a:srgbClr val="E40613"/>
        </a:solidFill>
      </dgm:spPr>
      <dgm:t>
        <a:bodyPr/>
        <a:lstStyle/>
        <a:p>
          <a:r>
            <a:rPr lang="es-CO" sz="1800" b="1" smtClean="0">
              <a:latin typeface="Calibri"/>
              <a:ea typeface="+mn-ea"/>
              <a:cs typeface="+mn-cs"/>
            </a:rPr>
            <a:t>Planes de mejoramiento</a:t>
          </a:r>
          <a:endParaRPr lang="es-CO" sz="1800" b="1" dirty="0">
            <a:latin typeface="Calibri"/>
            <a:ea typeface="+mn-ea"/>
            <a:cs typeface="+mn-cs"/>
          </a:endParaRPr>
        </a:p>
      </dgm:t>
    </dgm:pt>
    <dgm:pt modelId="{71518AF3-D25B-41B4-BBC1-A8276FB80A7D}" type="parTrans" cxnId="{3CB65AF0-6C4C-4DE4-B15A-A209C3C2D0E0}">
      <dgm:prSet/>
      <dgm:spPr/>
      <dgm:t>
        <a:bodyPr/>
        <a:lstStyle/>
        <a:p>
          <a:endParaRPr lang="es-CO"/>
        </a:p>
      </dgm:t>
    </dgm:pt>
    <dgm:pt modelId="{542C1B1E-2401-41D3-96AE-B08BE2F458CA}" type="sibTrans" cxnId="{3CB65AF0-6C4C-4DE4-B15A-A209C3C2D0E0}">
      <dgm:prSet/>
      <dgm:spPr/>
      <dgm:t>
        <a:bodyPr/>
        <a:lstStyle/>
        <a:p>
          <a:endParaRPr lang="es-CO"/>
        </a:p>
      </dgm:t>
    </dgm:pt>
    <dgm:pt modelId="{B52D0720-D93C-4C48-9135-B7370A5E8020}">
      <dgm:prSet custT="1"/>
      <dgm:spPr>
        <a:xfrm>
          <a:off x="1561370" y="808331"/>
          <a:ext cx="1062139" cy="529198"/>
        </a:xfrm>
        <a:solidFill>
          <a:srgbClr val="3BAA34"/>
        </a:solidFill>
      </dgm:spPr>
      <dgm:t>
        <a:bodyPr/>
        <a:lstStyle/>
        <a:p>
          <a:r>
            <a:rPr lang="es-CO" sz="1800" b="1" dirty="0" smtClean="0">
              <a:latin typeface="Calibri"/>
              <a:ea typeface="+mn-ea"/>
              <a:cs typeface="+mn-cs"/>
            </a:rPr>
            <a:t>Matriz autoevaluación</a:t>
          </a:r>
          <a:endParaRPr lang="es-CO" sz="1800" b="1" dirty="0">
            <a:latin typeface="Calibri"/>
            <a:ea typeface="+mn-ea"/>
            <a:cs typeface="+mn-cs"/>
          </a:endParaRPr>
        </a:p>
      </dgm:t>
    </dgm:pt>
    <dgm:pt modelId="{719722F3-9A75-4C42-9D88-8543605C3780}" type="parTrans" cxnId="{9D60313B-EEF9-4FDA-9985-976806AA5352}">
      <dgm:prSet/>
      <dgm:spPr/>
      <dgm:t>
        <a:bodyPr/>
        <a:lstStyle/>
        <a:p>
          <a:endParaRPr lang="es-CO"/>
        </a:p>
      </dgm:t>
    </dgm:pt>
    <dgm:pt modelId="{1F2929AF-0117-4484-B2CE-B24A68AD4097}" type="sibTrans" cxnId="{9D60313B-EEF9-4FDA-9985-976806AA5352}">
      <dgm:prSet/>
      <dgm:spPr/>
      <dgm:t>
        <a:bodyPr/>
        <a:lstStyle/>
        <a:p>
          <a:endParaRPr lang="es-CO"/>
        </a:p>
      </dgm:t>
    </dgm:pt>
    <dgm:pt modelId="{E14EF65B-D7F5-4938-A5BE-BD20FAD95788}">
      <dgm:prSet/>
      <dgm:spPr>
        <a:xfrm>
          <a:off x="1561370" y="2029558"/>
          <a:ext cx="1062139" cy="529198"/>
        </a:xfrm>
        <a:solidFill>
          <a:srgbClr val="3BAA34"/>
        </a:solidFill>
      </dgm:spPr>
      <dgm:t>
        <a:bodyPr/>
        <a:lstStyle/>
        <a:p>
          <a:r>
            <a:rPr lang="es-ES" b="1" smtClean="0">
              <a:latin typeface="Calibri"/>
              <a:ea typeface="+mn-ea"/>
              <a:cs typeface="+mn-cs"/>
            </a:rPr>
            <a:t>TRD</a:t>
          </a:r>
          <a:endParaRPr lang="es-CO" b="1" dirty="0">
            <a:latin typeface="Calibri"/>
            <a:ea typeface="+mn-ea"/>
            <a:cs typeface="+mn-cs"/>
          </a:endParaRPr>
        </a:p>
      </dgm:t>
    </dgm:pt>
    <dgm:pt modelId="{82B88AF6-F9C6-4676-9ECF-70C93BB88CE1}" type="parTrans" cxnId="{D96B4DF7-54E6-41D7-97A8-70B17FF6E639}">
      <dgm:prSet/>
      <dgm:spPr/>
      <dgm:t>
        <a:bodyPr/>
        <a:lstStyle/>
        <a:p>
          <a:endParaRPr lang="es-CO"/>
        </a:p>
      </dgm:t>
    </dgm:pt>
    <dgm:pt modelId="{AB64DC4D-1965-4340-9DBF-B8347B885426}" type="sibTrans" cxnId="{D96B4DF7-54E6-41D7-97A8-70B17FF6E639}">
      <dgm:prSet/>
      <dgm:spPr/>
      <dgm:t>
        <a:bodyPr/>
        <a:lstStyle/>
        <a:p>
          <a:endParaRPr lang="es-CO"/>
        </a:p>
      </dgm:t>
    </dgm:pt>
    <dgm:pt modelId="{16586C0E-5F46-493C-8AF1-56D3819D265F}">
      <dgm:prSet/>
      <dgm:spPr>
        <a:xfrm>
          <a:off x="2855852" y="0"/>
          <a:ext cx="1327674" cy="2693670"/>
        </a:xfrm>
      </dgm:spPr>
      <dgm:t>
        <a:bodyPr/>
        <a:lstStyle/>
        <a:p>
          <a:r>
            <a:rPr lang="es-ES" b="1" smtClean="0">
              <a:latin typeface="Calibri"/>
              <a:ea typeface="+mn-ea"/>
              <a:cs typeface="+mn-cs"/>
            </a:rPr>
            <a:t>3. </a:t>
          </a:r>
          <a:r>
            <a:rPr lang="es-ES" smtClean="0">
              <a:latin typeface="Calibri"/>
              <a:ea typeface="+mn-ea"/>
              <a:cs typeface="+mn-cs"/>
            </a:rPr>
            <a:t>Recolección procesamiento</a:t>
          </a:r>
          <a:endParaRPr lang="es-CO" dirty="0">
            <a:latin typeface="Calibri"/>
            <a:ea typeface="+mn-ea"/>
            <a:cs typeface="+mn-cs"/>
          </a:endParaRPr>
        </a:p>
      </dgm:t>
    </dgm:pt>
    <dgm:pt modelId="{1294CA01-F461-4103-B28B-FE4E07A0C1B2}" type="parTrans" cxnId="{4E301F79-D13D-4611-9374-627B8726F997}">
      <dgm:prSet/>
      <dgm:spPr/>
      <dgm:t>
        <a:bodyPr/>
        <a:lstStyle/>
        <a:p>
          <a:endParaRPr lang="es-CO"/>
        </a:p>
      </dgm:t>
    </dgm:pt>
    <dgm:pt modelId="{83F6AB0D-EDA4-48B5-9842-E5B6A5A78D96}" type="sibTrans" cxnId="{4E301F79-D13D-4611-9374-627B8726F997}">
      <dgm:prSet/>
      <dgm:spPr/>
      <dgm:t>
        <a:bodyPr/>
        <a:lstStyle/>
        <a:p>
          <a:endParaRPr lang="es-CO"/>
        </a:p>
      </dgm:t>
    </dgm:pt>
    <dgm:pt modelId="{FC22D7EE-5ACD-4625-AE2E-1CF6A129C5B4}">
      <dgm:prSet/>
      <dgm:spPr>
        <a:xfrm>
          <a:off x="1561370" y="2029558"/>
          <a:ext cx="1062139" cy="529198"/>
        </a:xfrm>
        <a:solidFill>
          <a:srgbClr val="3BAA34"/>
        </a:solidFill>
      </dgm:spPr>
      <dgm:t>
        <a:bodyPr/>
        <a:lstStyle/>
        <a:p>
          <a:r>
            <a:rPr lang="es-ES" b="1" smtClean="0">
              <a:latin typeface="Calibri"/>
              <a:ea typeface="+mn-ea"/>
              <a:cs typeface="+mn-cs"/>
            </a:rPr>
            <a:t>Encuestas </a:t>
          </a:r>
          <a:endParaRPr lang="es-CO" b="1" dirty="0">
            <a:latin typeface="Calibri"/>
            <a:ea typeface="+mn-ea"/>
            <a:cs typeface="+mn-cs"/>
          </a:endParaRPr>
        </a:p>
      </dgm:t>
    </dgm:pt>
    <dgm:pt modelId="{58CDA5C4-6A62-49BE-A00D-5479DC8E3EFF}" type="parTrans" cxnId="{A6795667-7200-4AA1-8C9E-DB06DDA4381A}">
      <dgm:prSet/>
      <dgm:spPr/>
      <dgm:t>
        <a:bodyPr/>
        <a:lstStyle/>
        <a:p>
          <a:endParaRPr lang="es-CO"/>
        </a:p>
      </dgm:t>
    </dgm:pt>
    <dgm:pt modelId="{66E2B1C8-34B0-4AE6-8E99-C1987ABEBB70}" type="sibTrans" cxnId="{A6795667-7200-4AA1-8C9E-DB06DDA4381A}">
      <dgm:prSet/>
      <dgm:spPr/>
      <dgm:t>
        <a:bodyPr/>
        <a:lstStyle/>
        <a:p>
          <a:endParaRPr lang="es-CO"/>
        </a:p>
      </dgm:t>
    </dgm:pt>
    <dgm:pt modelId="{765C2DA5-20ED-4704-9904-6CEF9F8BC6BB}">
      <dgm:prSet/>
      <dgm:spPr>
        <a:xfrm>
          <a:off x="1561370" y="2029558"/>
          <a:ext cx="1062139" cy="529198"/>
        </a:xfrm>
        <a:solidFill>
          <a:srgbClr val="3BAA34"/>
        </a:solidFill>
      </dgm:spPr>
      <dgm:t>
        <a:bodyPr/>
        <a:lstStyle/>
        <a:p>
          <a:r>
            <a:rPr lang="es-ES" b="1" smtClean="0">
              <a:latin typeface="Calibri"/>
              <a:ea typeface="+mn-ea"/>
              <a:cs typeface="+mn-cs"/>
            </a:rPr>
            <a:t>Sesiones Grupales Taller </a:t>
          </a:r>
          <a:endParaRPr lang="es-CO" b="1" dirty="0">
            <a:latin typeface="Calibri"/>
            <a:ea typeface="+mn-ea"/>
            <a:cs typeface="+mn-cs"/>
          </a:endParaRPr>
        </a:p>
      </dgm:t>
    </dgm:pt>
    <dgm:pt modelId="{C3855014-0071-41B1-A0F5-B4DA1617061B}" type="parTrans" cxnId="{6BCE0CD9-F33B-42CC-80A6-CC11D465A988}">
      <dgm:prSet/>
      <dgm:spPr/>
      <dgm:t>
        <a:bodyPr/>
        <a:lstStyle/>
        <a:p>
          <a:endParaRPr lang="es-CO"/>
        </a:p>
      </dgm:t>
    </dgm:pt>
    <dgm:pt modelId="{B1BF843E-B665-47C9-A767-C554B60F855E}" type="sibTrans" cxnId="{6BCE0CD9-F33B-42CC-80A6-CC11D465A988}">
      <dgm:prSet/>
      <dgm:spPr/>
      <dgm:t>
        <a:bodyPr/>
        <a:lstStyle/>
        <a:p>
          <a:endParaRPr lang="es-CO"/>
        </a:p>
      </dgm:t>
    </dgm:pt>
    <dgm:pt modelId="{5D152860-03F0-4684-9ED1-AC2A9CD20146}">
      <dgm:prSet/>
      <dgm:spPr>
        <a:xfrm>
          <a:off x="1561370" y="2029558"/>
          <a:ext cx="1062139" cy="529198"/>
        </a:xfrm>
        <a:solidFill>
          <a:srgbClr val="3BAA34"/>
        </a:solidFill>
      </dgm:spPr>
      <dgm:t>
        <a:bodyPr/>
        <a:lstStyle/>
        <a:p>
          <a:r>
            <a:rPr lang="es-ES" b="1" dirty="0" smtClean="0">
              <a:latin typeface="Calibri"/>
              <a:ea typeface="+mn-ea"/>
              <a:cs typeface="+mn-cs"/>
            </a:rPr>
            <a:t>Documentación </a:t>
          </a:r>
          <a:endParaRPr lang="es-CO" b="1" dirty="0">
            <a:latin typeface="Calibri"/>
            <a:ea typeface="+mn-ea"/>
            <a:cs typeface="+mn-cs"/>
          </a:endParaRPr>
        </a:p>
      </dgm:t>
    </dgm:pt>
    <dgm:pt modelId="{210055A0-ACDF-454E-8FAE-085DFB0CBEF4}" type="parTrans" cxnId="{4181BC5A-B148-4EC2-84FD-B6942C428F7F}">
      <dgm:prSet/>
      <dgm:spPr/>
      <dgm:t>
        <a:bodyPr/>
        <a:lstStyle/>
        <a:p>
          <a:endParaRPr lang="es-CO"/>
        </a:p>
      </dgm:t>
    </dgm:pt>
    <dgm:pt modelId="{E052F8B8-C917-4A0A-8458-67E4F730757A}" type="sibTrans" cxnId="{4181BC5A-B148-4EC2-84FD-B6942C428F7F}">
      <dgm:prSet/>
      <dgm:spPr/>
      <dgm:t>
        <a:bodyPr/>
        <a:lstStyle/>
        <a:p>
          <a:endParaRPr lang="es-CO"/>
        </a:p>
      </dgm:t>
    </dgm:pt>
    <dgm:pt modelId="{74F01F0D-EB0B-4842-8D55-2F9C565D1F12}">
      <dgm:prSet custT="1"/>
      <dgm:spPr>
        <a:xfrm>
          <a:off x="2988620" y="808890"/>
          <a:ext cx="1062139" cy="812178"/>
        </a:xfrm>
        <a:solidFill>
          <a:srgbClr val="F6AB00"/>
        </a:solidFill>
      </dgm:spPr>
      <dgm:t>
        <a:bodyPr/>
        <a:lstStyle/>
        <a:p>
          <a:r>
            <a:rPr lang="es-CO" sz="2400" b="1" dirty="0" smtClean="0">
              <a:latin typeface="Calibri"/>
              <a:ea typeface="+mn-ea"/>
              <a:cs typeface="+mn-cs"/>
            </a:rPr>
            <a:t>Aplicación IRD</a:t>
          </a:r>
          <a:endParaRPr lang="es-CO" sz="2400" b="1" dirty="0">
            <a:latin typeface="Calibri"/>
            <a:ea typeface="+mn-ea"/>
            <a:cs typeface="+mn-cs"/>
          </a:endParaRPr>
        </a:p>
      </dgm:t>
    </dgm:pt>
    <dgm:pt modelId="{2A782EF5-C1E3-4D8C-A8BB-85F560F5A628}" type="parTrans" cxnId="{0060A5D1-DCA4-4A91-AC54-7841B07553F6}">
      <dgm:prSet/>
      <dgm:spPr/>
      <dgm:t>
        <a:bodyPr/>
        <a:lstStyle/>
        <a:p>
          <a:endParaRPr lang="es-CO"/>
        </a:p>
      </dgm:t>
    </dgm:pt>
    <dgm:pt modelId="{848E2B83-B57B-4827-91F7-95FC86971E5A}" type="sibTrans" cxnId="{0060A5D1-DCA4-4A91-AC54-7841B07553F6}">
      <dgm:prSet/>
      <dgm:spPr/>
      <dgm:t>
        <a:bodyPr/>
        <a:lstStyle/>
        <a:p>
          <a:endParaRPr lang="es-CO"/>
        </a:p>
      </dgm:t>
    </dgm:pt>
    <dgm:pt modelId="{5AE0F9B2-DF98-4378-82A3-378D2994E92F}">
      <dgm:prSet custT="1"/>
      <dgm:spPr>
        <a:xfrm>
          <a:off x="2988620" y="1746019"/>
          <a:ext cx="1062139" cy="812178"/>
        </a:xfrm>
        <a:solidFill>
          <a:srgbClr val="F6AB00"/>
        </a:solidFill>
      </dgm:spPr>
      <dgm:t>
        <a:bodyPr/>
        <a:lstStyle/>
        <a:p>
          <a:r>
            <a:rPr lang="es-CO" sz="2400" b="1" smtClean="0">
              <a:latin typeface="Calibri"/>
              <a:ea typeface="+mn-ea"/>
              <a:cs typeface="+mn-cs"/>
            </a:rPr>
            <a:t>Análisis</a:t>
          </a:r>
          <a:endParaRPr lang="es-CO" sz="2400" b="1" dirty="0">
            <a:latin typeface="Calibri"/>
            <a:ea typeface="+mn-ea"/>
            <a:cs typeface="+mn-cs"/>
          </a:endParaRPr>
        </a:p>
      </dgm:t>
    </dgm:pt>
    <dgm:pt modelId="{67524A05-DE63-4B85-95E5-5F357282BF25}" type="parTrans" cxnId="{0D9403F7-1083-41D2-85E2-D17A46D2DB31}">
      <dgm:prSet/>
      <dgm:spPr/>
      <dgm:t>
        <a:bodyPr/>
        <a:lstStyle/>
        <a:p>
          <a:endParaRPr lang="es-CO"/>
        </a:p>
      </dgm:t>
    </dgm:pt>
    <dgm:pt modelId="{B87D370E-22ED-41B0-8E1B-84CFEF62A30D}" type="sibTrans" cxnId="{0D9403F7-1083-41D2-85E2-D17A46D2DB31}">
      <dgm:prSet/>
      <dgm:spPr/>
      <dgm:t>
        <a:bodyPr/>
        <a:lstStyle/>
        <a:p>
          <a:endParaRPr lang="es-CO"/>
        </a:p>
      </dgm:t>
    </dgm:pt>
    <dgm:pt modelId="{B1A4F0C6-AE12-45E7-91AC-8974A31F0F6A}">
      <dgm:prSet custT="1"/>
      <dgm:spPr>
        <a:xfrm>
          <a:off x="4415870" y="2029558"/>
          <a:ext cx="1062139" cy="529198"/>
        </a:xfrm>
        <a:solidFill>
          <a:srgbClr val="E40613"/>
        </a:solidFill>
      </dgm:spPr>
      <dgm:t>
        <a:bodyPr/>
        <a:lstStyle/>
        <a:p>
          <a:r>
            <a:rPr lang="es-CO" sz="1800" b="1" smtClean="0">
              <a:latin typeface="Calibri"/>
              <a:ea typeface="+mn-ea"/>
              <a:cs typeface="+mn-cs"/>
            </a:rPr>
            <a:t>Socialización de resultados</a:t>
          </a:r>
          <a:endParaRPr lang="es-CO" sz="1800" b="1" dirty="0">
            <a:latin typeface="Calibri"/>
            <a:ea typeface="+mn-ea"/>
            <a:cs typeface="+mn-cs"/>
          </a:endParaRPr>
        </a:p>
      </dgm:t>
    </dgm:pt>
    <dgm:pt modelId="{AC3C9358-9CA1-4D2C-852D-10C3DC891C94}" type="parTrans" cxnId="{F5C42204-527C-4E46-8E70-CF828E7103A1}">
      <dgm:prSet/>
      <dgm:spPr/>
      <dgm:t>
        <a:bodyPr/>
        <a:lstStyle/>
        <a:p>
          <a:endParaRPr lang="es-CO"/>
        </a:p>
      </dgm:t>
    </dgm:pt>
    <dgm:pt modelId="{4AA5EFEF-00CD-4296-ACAE-FCDFC53310E1}" type="sibTrans" cxnId="{F5C42204-527C-4E46-8E70-CF828E7103A1}">
      <dgm:prSet/>
      <dgm:spPr/>
      <dgm:t>
        <a:bodyPr/>
        <a:lstStyle/>
        <a:p>
          <a:endParaRPr lang="es-CO"/>
        </a:p>
      </dgm:t>
    </dgm:pt>
    <dgm:pt modelId="{123B41C3-22B2-43FF-ADF7-CEC6818F6E5C}">
      <dgm:prSet custT="1"/>
      <dgm:spPr>
        <a:xfrm>
          <a:off x="1561370" y="1418944"/>
          <a:ext cx="1062139" cy="529198"/>
        </a:xfrm>
        <a:solidFill>
          <a:srgbClr val="3BAA34"/>
        </a:solidFill>
      </dgm:spPr>
      <dgm:t>
        <a:bodyPr/>
        <a:lstStyle/>
        <a:p>
          <a:r>
            <a:rPr lang="es-CO" sz="1800" b="1" smtClean="0">
              <a:latin typeface="Calibri"/>
              <a:ea typeface="+mn-ea"/>
              <a:cs typeface="+mn-cs"/>
            </a:rPr>
            <a:t>Ponderación</a:t>
          </a:r>
          <a:endParaRPr lang="es-CO" sz="1800" b="1" dirty="0">
            <a:latin typeface="Calibri"/>
            <a:ea typeface="+mn-ea"/>
            <a:cs typeface="+mn-cs"/>
          </a:endParaRPr>
        </a:p>
      </dgm:t>
    </dgm:pt>
    <dgm:pt modelId="{9593BD58-E30E-455B-847C-57D3C8157ED1}" type="parTrans" cxnId="{46B956E6-D5DA-4035-A571-C8DA8665D10E}">
      <dgm:prSet/>
      <dgm:spPr/>
      <dgm:t>
        <a:bodyPr/>
        <a:lstStyle/>
        <a:p>
          <a:endParaRPr lang="es-CO"/>
        </a:p>
      </dgm:t>
    </dgm:pt>
    <dgm:pt modelId="{8D5E7ECC-519F-40E2-A0E7-03AF6BE7428F}" type="sibTrans" cxnId="{46B956E6-D5DA-4035-A571-C8DA8665D10E}">
      <dgm:prSet/>
      <dgm:spPr/>
      <dgm:t>
        <a:bodyPr/>
        <a:lstStyle/>
        <a:p>
          <a:endParaRPr lang="es-CO"/>
        </a:p>
      </dgm:t>
    </dgm:pt>
    <dgm:pt modelId="{4FC64889-9EA2-4480-9288-788B05EC74CE}">
      <dgm:prSet phldrT="[Texto]" custT="1"/>
      <dgm:spPr>
        <a:xfrm>
          <a:off x="134120" y="808331"/>
          <a:ext cx="1062139" cy="529198"/>
        </a:xfrm>
        <a:solidFill>
          <a:srgbClr val="05582C"/>
        </a:solidFill>
      </dgm:spPr>
      <dgm:t>
        <a:bodyPr/>
        <a:lstStyle/>
        <a:p>
          <a:r>
            <a:rPr lang="es-ES" sz="1800" b="1" dirty="0" smtClean="0">
              <a:latin typeface="Calibri"/>
              <a:ea typeface="+mn-ea"/>
              <a:cs typeface="+mn-cs"/>
            </a:rPr>
            <a:t>Apropiación Lineamientos CNA</a:t>
          </a:r>
          <a:endParaRPr lang="es-CO" sz="1800" b="1" dirty="0">
            <a:latin typeface="Calibri"/>
            <a:ea typeface="+mn-ea"/>
            <a:cs typeface="+mn-cs"/>
          </a:endParaRPr>
        </a:p>
      </dgm:t>
    </dgm:pt>
    <dgm:pt modelId="{D5187EB3-427C-402F-A5C9-1F46F93C535A}" type="parTrans" cxnId="{0341FA01-B331-48FD-89E3-7D02B46A52B5}">
      <dgm:prSet/>
      <dgm:spPr/>
      <dgm:t>
        <a:bodyPr/>
        <a:lstStyle/>
        <a:p>
          <a:endParaRPr lang="es-CO"/>
        </a:p>
      </dgm:t>
    </dgm:pt>
    <dgm:pt modelId="{620BA438-C033-4F23-911F-AD9AFF1A77FA}" type="sibTrans" cxnId="{0341FA01-B331-48FD-89E3-7D02B46A52B5}">
      <dgm:prSet/>
      <dgm:spPr/>
      <dgm:t>
        <a:bodyPr/>
        <a:lstStyle/>
        <a:p>
          <a:endParaRPr lang="es-CO"/>
        </a:p>
      </dgm:t>
    </dgm:pt>
    <dgm:pt modelId="{42B06F5E-5FEB-4A41-870F-17BFA2DFC535}">
      <dgm:prSet phldrT="[Texto]" custT="1"/>
      <dgm:spPr>
        <a:xfrm>
          <a:off x="4415870" y="808331"/>
          <a:ext cx="1062139" cy="529198"/>
        </a:xfrm>
        <a:solidFill>
          <a:srgbClr val="E40613"/>
        </a:solidFill>
      </dgm:spPr>
      <dgm:t>
        <a:bodyPr/>
        <a:lstStyle/>
        <a:p>
          <a:r>
            <a:rPr lang="es-ES" sz="1800" b="1" dirty="0" smtClean="0">
              <a:latin typeface="Calibri"/>
              <a:ea typeface="+mn-ea"/>
              <a:cs typeface="+mn-cs"/>
            </a:rPr>
            <a:t>Documento maestro</a:t>
          </a:r>
          <a:endParaRPr lang="es-CO" sz="1800" b="1" dirty="0">
            <a:latin typeface="Calibri"/>
            <a:ea typeface="+mn-ea"/>
            <a:cs typeface="+mn-cs"/>
          </a:endParaRPr>
        </a:p>
      </dgm:t>
    </dgm:pt>
    <dgm:pt modelId="{0A950C78-FFB5-4773-A9D8-FDEE2DD6F82F}" type="parTrans" cxnId="{CCA83BC0-FD40-4551-9F0B-60AA215E6906}">
      <dgm:prSet/>
      <dgm:spPr/>
      <dgm:t>
        <a:bodyPr/>
        <a:lstStyle/>
        <a:p>
          <a:endParaRPr lang="es-CO"/>
        </a:p>
      </dgm:t>
    </dgm:pt>
    <dgm:pt modelId="{4D3C31D9-DB0C-4922-BD44-06F276373787}" type="sibTrans" cxnId="{CCA83BC0-FD40-4551-9F0B-60AA215E6906}">
      <dgm:prSet/>
      <dgm:spPr/>
      <dgm:t>
        <a:bodyPr/>
        <a:lstStyle/>
        <a:p>
          <a:endParaRPr lang="es-CO"/>
        </a:p>
      </dgm:t>
    </dgm:pt>
    <dgm:pt modelId="{9EA16888-E637-4DE8-94A8-426436A5D722}">
      <dgm:prSet phldrT="[Texto]" custT="1"/>
      <dgm:spPr>
        <a:xfrm>
          <a:off x="134120" y="1418944"/>
          <a:ext cx="1062139" cy="529198"/>
        </a:xfrm>
        <a:solidFill>
          <a:srgbClr val="05582C"/>
        </a:solidFill>
      </dgm:spPr>
      <dgm:t>
        <a:bodyPr/>
        <a:lstStyle/>
        <a:p>
          <a:r>
            <a:rPr lang="es-CO" sz="1800" b="1" smtClean="0">
              <a:latin typeface="Calibri"/>
              <a:ea typeface="+mn-ea"/>
              <a:cs typeface="+mn-cs"/>
            </a:rPr>
            <a:t>Planificación</a:t>
          </a:r>
          <a:endParaRPr lang="es-CO" sz="1800" b="1" dirty="0">
            <a:latin typeface="Calibri"/>
            <a:ea typeface="+mn-ea"/>
            <a:cs typeface="+mn-cs"/>
          </a:endParaRPr>
        </a:p>
      </dgm:t>
    </dgm:pt>
    <dgm:pt modelId="{34E0DA99-7820-4D33-B244-BFCA46004224}" type="parTrans" cxnId="{BC742298-9F0F-46B0-9CED-E9098FDCB625}">
      <dgm:prSet/>
      <dgm:spPr/>
      <dgm:t>
        <a:bodyPr/>
        <a:lstStyle/>
        <a:p>
          <a:endParaRPr lang="es-CO"/>
        </a:p>
      </dgm:t>
    </dgm:pt>
    <dgm:pt modelId="{0F14FD37-C6B2-461E-83F2-22B1B6FD48D0}" type="sibTrans" cxnId="{BC742298-9F0F-46B0-9CED-E9098FDCB625}">
      <dgm:prSet/>
      <dgm:spPr/>
      <dgm:t>
        <a:bodyPr/>
        <a:lstStyle/>
        <a:p>
          <a:endParaRPr lang="es-CO"/>
        </a:p>
      </dgm:t>
    </dgm:pt>
    <dgm:pt modelId="{35901DD1-A4CD-426F-B7C1-910C70F42088}" type="pres">
      <dgm:prSet presAssocID="{DE5FA4FA-B258-4D93-9B99-929329B48271}" presName="theList" presStyleCnt="0">
        <dgm:presLayoutVars>
          <dgm:dir/>
          <dgm:animLvl val="lvl"/>
          <dgm:resizeHandles val="exact"/>
        </dgm:presLayoutVars>
      </dgm:prSet>
      <dgm:spPr/>
      <dgm:t>
        <a:bodyPr/>
        <a:lstStyle/>
        <a:p>
          <a:endParaRPr lang="es-CO"/>
        </a:p>
      </dgm:t>
    </dgm:pt>
    <dgm:pt modelId="{2351E262-96F3-4FA9-8E87-86970C080F89}" type="pres">
      <dgm:prSet presAssocID="{2BA0904E-39A2-4FE5-BF3F-442F0319E3B9}" presName="compNode" presStyleCnt="0"/>
      <dgm:spPr/>
      <dgm:t>
        <a:bodyPr/>
        <a:lstStyle/>
        <a:p>
          <a:endParaRPr lang="es-CO"/>
        </a:p>
      </dgm:t>
    </dgm:pt>
    <dgm:pt modelId="{8436733E-B8BD-43C9-BC91-DD5A9A990791}" type="pres">
      <dgm:prSet presAssocID="{2BA0904E-39A2-4FE5-BF3F-442F0319E3B9}" presName="aNode" presStyleLbl="bgShp" presStyleIdx="0" presStyleCnt="4"/>
      <dgm:spPr>
        <a:prstGeom prst="roundRect">
          <a:avLst>
            <a:gd name="adj" fmla="val 10000"/>
          </a:avLst>
        </a:prstGeom>
      </dgm:spPr>
      <dgm:t>
        <a:bodyPr/>
        <a:lstStyle/>
        <a:p>
          <a:endParaRPr lang="es-CO"/>
        </a:p>
      </dgm:t>
    </dgm:pt>
    <dgm:pt modelId="{70EF953A-30F5-4262-8024-0C1D46B01C08}" type="pres">
      <dgm:prSet presAssocID="{2BA0904E-39A2-4FE5-BF3F-442F0319E3B9}" presName="textNode" presStyleLbl="bgShp" presStyleIdx="0" presStyleCnt="4"/>
      <dgm:spPr/>
      <dgm:t>
        <a:bodyPr/>
        <a:lstStyle/>
        <a:p>
          <a:endParaRPr lang="es-CO"/>
        </a:p>
      </dgm:t>
    </dgm:pt>
    <dgm:pt modelId="{CA594602-824F-4B1D-9FF8-92B52A6D377A}" type="pres">
      <dgm:prSet presAssocID="{2BA0904E-39A2-4FE5-BF3F-442F0319E3B9}" presName="compChildNode" presStyleCnt="0"/>
      <dgm:spPr/>
      <dgm:t>
        <a:bodyPr/>
        <a:lstStyle/>
        <a:p>
          <a:endParaRPr lang="es-CO"/>
        </a:p>
      </dgm:t>
    </dgm:pt>
    <dgm:pt modelId="{5FEEEB46-C8A1-4CFE-934F-1172EC7070B7}" type="pres">
      <dgm:prSet presAssocID="{2BA0904E-39A2-4FE5-BF3F-442F0319E3B9}" presName="theInnerList" presStyleCnt="0"/>
      <dgm:spPr/>
      <dgm:t>
        <a:bodyPr/>
        <a:lstStyle/>
        <a:p>
          <a:endParaRPr lang="es-CO"/>
        </a:p>
      </dgm:t>
    </dgm:pt>
    <dgm:pt modelId="{AEE8F798-2486-4025-9DAF-B8ACB25EB8D4}" type="pres">
      <dgm:prSet presAssocID="{4FC64889-9EA2-4480-9288-788B05EC74CE}" presName="childNode" presStyleLbl="node1" presStyleIdx="0" presStyleCnt="11">
        <dgm:presLayoutVars>
          <dgm:bulletEnabled val="1"/>
        </dgm:presLayoutVars>
      </dgm:prSet>
      <dgm:spPr>
        <a:prstGeom prst="roundRect">
          <a:avLst>
            <a:gd name="adj" fmla="val 10000"/>
          </a:avLst>
        </a:prstGeom>
      </dgm:spPr>
      <dgm:t>
        <a:bodyPr/>
        <a:lstStyle/>
        <a:p>
          <a:endParaRPr lang="es-CO"/>
        </a:p>
      </dgm:t>
    </dgm:pt>
    <dgm:pt modelId="{82983BA1-7EE3-487D-AE8B-6C737449F2AA}" type="pres">
      <dgm:prSet presAssocID="{4FC64889-9EA2-4480-9288-788B05EC74CE}" presName="aSpace2" presStyleCnt="0"/>
      <dgm:spPr/>
      <dgm:t>
        <a:bodyPr/>
        <a:lstStyle/>
        <a:p>
          <a:endParaRPr lang="es-CO"/>
        </a:p>
      </dgm:t>
    </dgm:pt>
    <dgm:pt modelId="{43005A6F-8349-4021-B511-A55F2875E521}" type="pres">
      <dgm:prSet presAssocID="{9EA16888-E637-4DE8-94A8-426436A5D722}" presName="childNode" presStyleLbl="node1" presStyleIdx="1" presStyleCnt="11">
        <dgm:presLayoutVars>
          <dgm:bulletEnabled val="1"/>
        </dgm:presLayoutVars>
      </dgm:prSet>
      <dgm:spPr>
        <a:prstGeom prst="roundRect">
          <a:avLst>
            <a:gd name="adj" fmla="val 10000"/>
          </a:avLst>
        </a:prstGeom>
      </dgm:spPr>
      <dgm:t>
        <a:bodyPr/>
        <a:lstStyle/>
        <a:p>
          <a:endParaRPr lang="es-CO"/>
        </a:p>
      </dgm:t>
    </dgm:pt>
    <dgm:pt modelId="{5B36B1F0-6B3D-41D4-B87B-683CF9322A63}" type="pres">
      <dgm:prSet presAssocID="{9EA16888-E637-4DE8-94A8-426436A5D722}" presName="aSpace2" presStyleCnt="0"/>
      <dgm:spPr/>
      <dgm:t>
        <a:bodyPr/>
        <a:lstStyle/>
        <a:p>
          <a:endParaRPr lang="es-ES"/>
        </a:p>
      </dgm:t>
    </dgm:pt>
    <dgm:pt modelId="{33210204-0205-4DA9-BAE7-1F9C5A34A757}" type="pres">
      <dgm:prSet presAssocID="{0B92D5BE-63AB-4BCD-8BD5-1E7BD70CD8DC}" presName="childNode" presStyleLbl="node1" presStyleIdx="2" presStyleCnt="11">
        <dgm:presLayoutVars>
          <dgm:bulletEnabled val="1"/>
        </dgm:presLayoutVars>
      </dgm:prSet>
      <dgm:spPr>
        <a:prstGeom prst="roundRect">
          <a:avLst>
            <a:gd name="adj" fmla="val 10000"/>
          </a:avLst>
        </a:prstGeom>
      </dgm:spPr>
      <dgm:t>
        <a:bodyPr/>
        <a:lstStyle/>
        <a:p>
          <a:endParaRPr lang="es-CO"/>
        </a:p>
      </dgm:t>
    </dgm:pt>
    <dgm:pt modelId="{A31AC9AD-7155-477B-A259-0CAF5139636E}" type="pres">
      <dgm:prSet presAssocID="{2BA0904E-39A2-4FE5-BF3F-442F0319E3B9}" presName="aSpace" presStyleCnt="0"/>
      <dgm:spPr/>
      <dgm:t>
        <a:bodyPr/>
        <a:lstStyle/>
        <a:p>
          <a:endParaRPr lang="es-CO"/>
        </a:p>
      </dgm:t>
    </dgm:pt>
    <dgm:pt modelId="{AF818FF4-77AF-49D5-B083-4BE9DE430C82}" type="pres">
      <dgm:prSet presAssocID="{41F9FEBF-DCFC-4CB4-A12A-7CFEDDB1292A}" presName="compNode" presStyleCnt="0"/>
      <dgm:spPr/>
      <dgm:t>
        <a:bodyPr/>
        <a:lstStyle/>
        <a:p>
          <a:endParaRPr lang="es-CO"/>
        </a:p>
      </dgm:t>
    </dgm:pt>
    <dgm:pt modelId="{8B5B3AD5-A858-4845-A945-021856DCA593}" type="pres">
      <dgm:prSet presAssocID="{41F9FEBF-DCFC-4CB4-A12A-7CFEDDB1292A}" presName="aNode" presStyleLbl="bgShp" presStyleIdx="1" presStyleCnt="4"/>
      <dgm:spPr>
        <a:prstGeom prst="roundRect">
          <a:avLst>
            <a:gd name="adj" fmla="val 10000"/>
          </a:avLst>
        </a:prstGeom>
      </dgm:spPr>
      <dgm:t>
        <a:bodyPr/>
        <a:lstStyle/>
        <a:p>
          <a:endParaRPr lang="es-CO"/>
        </a:p>
      </dgm:t>
    </dgm:pt>
    <dgm:pt modelId="{8C2FBCB7-199B-4BA1-976F-7DE3DC2C3F4E}" type="pres">
      <dgm:prSet presAssocID="{41F9FEBF-DCFC-4CB4-A12A-7CFEDDB1292A}" presName="textNode" presStyleLbl="bgShp" presStyleIdx="1" presStyleCnt="4"/>
      <dgm:spPr/>
      <dgm:t>
        <a:bodyPr/>
        <a:lstStyle/>
        <a:p>
          <a:endParaRPr lang="es-CO"/>
        </a:p>
      </dgm:t>
    </dgm:pt>
    <dgm:pt modelId="{12E00909-0104-43C5-B057-CD1D947629CF}" type="pres">
      <dgm:prSet presAssocID="{41F9FEBF-DCFC-4CB4-A12A-7CFEDDB1292A}" presName="compChildNode" presStyleCnt="0"/>
      <dgm:spPr/>
      <dgm:t>
        <a:bodyPr/>
        <a:lstStyle/>
        <a:p>
          <a:endParaRPr lang="es-CO"/>
        </a:p>
      </dgm:t>
    </dgm:pt>
    <dgm:pt modelId="{89BDD7AE-8EF2-489D-8478-7020361F12DD}" type="pres">
      <dgm:prSet presAssocID="{41F9FEBF-DCFC-4CB4-A12A-7CFEDDB1292A}" presName="theInnerList" presStyleCnt="0"/>
      <dgm:spPr/>
      <dgm:t>
        <a:bodyPr/>
        <a:lstStyle/>
        <a:p>
          <a:endParaRPr lang="es-CO"/>
        </a:p>
      </dgm:t>
    </dgm:pt>
    <dgm:pt modelId="{CAABFBF0-961F-4CB6-BE0E-98208DC364CA}" type="pres">
      <dgm:prSet presAssocID="{B52D0720-D93C-4C48-9135-B7370A5E8020}" presName="childNode" presStyleLbl="node1" presStyleIdx="3" presStyleCnt="11">
        <dgm:presLayoutVars>
          <dgm:bulletEnabled val="1"/>
        </dgm:presLayoutVars>
      </dgm:prSet>
      <dgm:spPr>
        <a:prstGeom prst="roundRect">
          <a:avLst>
            <a:gd name="adj" fmla="val 10000"/>
          </a:avLst>
        </a:prstGeom>
      </dgm:spPr>
      <dgm:t>
        <a:bodyPr/>
        <a:lstStyle/>
        <a:p>
          <a:endParaRPr lang="es-CO"/>
        </a:p>
      </dgm:t>
    </dgm:pt>
    <dgm:pt modelId="{202BC5BA-AA2A-4E11-B078-E315C4FF56AE}" type="pres">
      <dgm:prSet presAssocID="{B52D0720-D93C-4C48-9135-B7370A5E8020}" presName="aSpace2" presStyleCnt="0"/>
      <dgm:spPr/>
      <dgm:t>
        <a:bodyPr/>
        <a:lstStyle/>
        <a:p>
          <a:endParaRPr lang="es-CO"/>
        </a:p>
      </dgm:t>
    </dgm:pt>
    <dgm:pt modelId="{951BF048-C326-4D81-94B3-4DBB65A82541}" type="pres">
      <dgm:prSet presAssocID="{123B41C3-22B2-43FF-ADF7-CEC6818F6E5C}" presName="childNode" presStyleLbl="node1" presStyleIdx="4" presStyleCnt="11">
        <dgm:presLayoutVars>
          <dgm:bulletEnabled val="1"/>
        </dgm:presLayoutVars>
      </dgm:prSet>
      <dgm:spPr>
        <a:prstGeom prst="roundRect">
          <a:avLst>
            <a:gd name="adj" fmla="val 10000"/>
          </a:avLst>
        </a:prstGeom>
      </dgm:spPr>
      <dgm:t>
        <a:bodyPr/>
        <a:lstStyle/>
        <a:p>
          <a:endParaRPr lang="es-CO"/>
        </a:p>
      </dgm:t>
    </dgm:pt>
    <dgm:pt modelId="{E26428E2-8BE3-42F5-937B-4A53FA1916B4}" type="pres">
      <dgm:prSet presAssocID="{123B41C3-22B2-43FF-ADF7-CEC6818F6E5C}" presName="aSpace2" presStyleCnt="0"/>
      <dgm:spPr/>
      <dgm:t>
        <a:bodyPr/>
        <a:lstStyle/>
        <a:p>
          <a:endParaRPr lang="es-CO"/>
        </a:p>
      </dgm:t>
    </dgm:pt>
    <dgm:pt modelId="{FA076012-6749-4601-A431-3E5ABC245559}" type="pres">
      <dgm:prSet presAssocID="{E14EF65B-D7F5-4938-A5BE-BD20FAD95788}" presName="childNode" presStyleLbl="node1" presStyleIdx="5" presStyleCnt="11">
        <dgm:presLayoutVars>
          <dgm:bulletEnabled val="1"/>
        </dgm:presLayoutVars>
      </dgm:prSet>
      <dgm:spPr>
        <a:prstGeom prst="roundRect">
          <a:avLst>
            <a:gd name="adj" fmla="val 10000"/>
          </a:avLst>
        </a:prstGeom>
      </dgm:spPr>
      <dgm:t>
        <a:bodyPr/>
        <a:lstStyle/>
        <a:p>
          <a:endParaRPr lang="es-CO"/>
        </a:p>
      </dgm:t>
    </dgm:pt>
    <dgm:pt modelId="{65469AF4-7C30-4E86-80A2-598F0BF0C477}" type="pres">
      <dgm:prSet presAssocID="{41F9FEBF-DCFC-4CB4-A12A-7CFEDDB1292A}" presName="aSpace" presStyleCnt="0"/>
      <dgm:spPr/>
      <dgm:t>
        <a:bodyPr/>
        <a:lstStyle/>
        <a:p>
          <a:endParaRPr lang="es-CO"/>
        </a:p>
      </dgm:t>
    </dgm:pt>
    <dgm:pt modelId="{A4BC0581-A82E-4294-B251-BE2911D9A858}" type="pres">
      <dgm:prSet presAssocID="{16586C0E-5F46-493C-8AF1-56D3819D265F}" presName="compNode" presStyleCnt="0"/>
      <dgm:spPr/>
      <dgm:t>
        <a:bodyPr/>
        <a:lstStyle/>
        <a:p>
          <a:endParaRPr lang="es-CO"/>
        </a:p>
      </dgm:t>
    </dgm:pt>
    <dgm:pt modelId="{5A83F171-2244-4D67-873B-973288F5C136}" type="pres">
      <dgm:prSet presAssocID="{16586C0E-5F46-493C-8AF1-56D3819D265F}" presName="aNode" presStyleLbl="bgShp" presStyleIdx="2" presStyleCnt="4"/>
      <dgm:spPr>
        <a:prstGeom prst="roundRect">
          <a:avLst>
            <a:gd name="adj" fmla="val 10000"/>
          </a:avLst>
        </a:prstGeom>
      </dgm:spPr>
      <dgm:t>
        <a:bodyPr/>
        <a:lstStyle/>
        <a:p>
          <a:endParaRPr lang="es-CO"/>
        </a:p>
      </dgm:t>
    </dgm:pt>
    <dgm:pt modelId="{192CFBF9-7125-490C-8ACE-D56B8FD1F16C}" type="pres">
      <dgm:prSet presAssocID="{16586C0E-5F46-493C-8AF1-56D3819D265F}" presName="textNode" presStyleLbl="bgShp" presStyleIdx="2" presStyleCnt="4"/>
      <dgm:spPr/>
      <dgm:t>
        <a:bodyPr/>
        <a:lstStyle/>
        <a:p>
          <a:endParaRPr lang="es-CO"/>
        </a:p>
      </dgm:t>
    </dgm:pt>
    <dgm:pt modelId="{77D67CC6-60F3-4603-8035-68413E69EEAF}" type="pres">
      <dgm:prSet presAssocID="{16586C0E-5F46-493C-8AF1-56D3819D265F}" presName="compChildNode" presStyleCnt="0"/>
      <dgm:spPr/>
      <dgm:t>
        <a:bodyPr/>
        <a:lstStyle/>
        <a:p>
          <a:endParaRPr lang="es-CO"/>
        </a:p>
      </dgm:t>
    </dgm:pt>
    <dgm:pt modelId="{FE97E20B-AFD2-43D1-933C-CABA497992A3}" type="pres">
      <dgm:prSet presAssocID="{16586C0E-5F46-493C-8AF1-56D3819D265F}" presName="theInnerList" presStyleCnt="0"/>
      <dgm:spPr/>
      <dgm:t>
        <a:bodyPr/>
        <a:lstStyle/>
        <a:p>
          <a:endParaRPr lang="es-CO"/>
        </a:p>
      </dgm:t>
    </dgm:pt>
    <dgm:pt modelId="{616CBE91-2D5F-4CE3-AD4F-04757F2D1B5A}" type="pres">
      <dgm:prSet presAssocID="{74F01F0D-EB0B-4842-8D55-2F9C565D1F12}" presName="childNode" presStyleLbl="node1" presStyleIdx="6" presStyleCnt="11">
        <dgm:presLayoutVars>
          <dgm:bulletEnabled val="1"/>
        </dgm:presLayoutVars>
      </dgm:prSet>
      <dgm:spPr>
        <a:prstGeom prst="roundRect">
          <a:avLst>
            <a:gd name="adj" fmla="val 10000"/>
          </a:avLst>
        </a:prstGeom>
      </dgm:spPr>
      <dgm:t>
        <a:bodyPr/>
        <a:lstStyle/>
        <a:p>
          <a:endParaRPr lang="es-CO"/>
        </a:p>
      </dgm:t>
    </dgm:pt>
    <dgm:pt modelId="{3DD9CCBF-4964-4944-AB55-3A6C3BC288B8}" type="pres">
      <dgm:prSet presAssocID="{74F01F0D-EB0B-4842-8D55-2F9C565D1F12}" presName="aSpace2" presStyleCnt="0"/>
      <dgm:spPr/>
      <dgm:t>
        <a:bodyPr/>
        <a:lstStyle/>
        <a:p>
          <a:endParaRPr lang="es-CO"/>
        </a:p>
      </dgm:t>
    </dgm:pt>
    <dgm:pt modelId="{64392EF7-50CD-4DE2-8F50-F6891AF40281}" type="pres">
      <dgm:prSet presAssocID="{5AE0F9B2-DF98-4378-82A3-378D2994E92F}" presName="childNode" presStyleLbl="node1" presStyleIdx="7" presStyleCnt="11">
        <dgm:presLayoutVars>
          <dgm:bulletEnabled val="1"/>
        </dgm:presLayoutVars>
      </dgm:prSet>
      <dgm:spPr>
        <a:prstGeom prst="roundRect">
          <a:avLst>
            <a:gd name="adj" fmla="val 10000"/>
          </a:avLst>
        </a:prstGeom>
      </dgm:spPr>
      <dgm:t>
        <a:bodyPr/>
        <a:lstStyle/>
        <a:p>
          <a:endParaRPr lang="es-CO"/>
        </a:p>
      </dgm:t>
    </dgm:pt>
    <dgm:pt modelId="{E59C8E75-F971-4786-891D-E9F769DB6E62}" type="pres">
      <dgm:prSet presAssocID="{16586C0E-5F46-493C-8AF1-56D3819D265F}" presName="aSpace" presStyleCnt="0"/>
      <dgm:spPr/>
      <dgm:t>
        <a:bodyPr/>
        <a:lstStyle/>
        <a:p>
          <a:endParaRPr lang="es-CO"/>
        </a:p>
      </dgm:t>
    </dgm:pt>
    <dgm:pt modelId="{5B397CA0-5DB8-4DC1-A033-6B88222F7369}" type="pres">
      <dgm:prSet presAssocID="{8B774C53-410D-46F3-AE24-1590FA552BF6}" presName="compNode" presStyleCnt="0"/>
      <dgm:spPr/>
      <dgm:t>
        <a:bodyPr/>
        <a:lstStyle/>
        <a:p>
          <a:endParaRPr lang="es-CO"/>
        </a:p>
      </dgm:t>
    </dgm:pt>
    <dgm:pt modelId="{D605D6D1-2AA4-4378-896D-0C6E9638445B}" type="pres">
      <dgm:prSet presAssocID="{8B774C53-410D-46F3-AE24-1590FA552BF6}" presName="aNode" presStyleLbl="bgShp" presStyleIdx="3" presStyleCnt="4"/>
      <dgm:spPr>
        <a:prstGeom prst="roundRect">
          <a:avLst>
            <a:gd name="adj" fmla="val 10000"/>
          </a:avLst>
        </a:prstGeom>
      </dgm:spPr>
      <dgm:t>
        <a:bodyPr/>
        <a:lstStyle/>
        <a:p>
          <a:endParaRPr lang="es-CO"/>
        </a:p>
      </dgm:t>
    </dgm:pt>
    <dgm:pt modelId="{088C2E1A-9EE5-4404-B809-3B10E3461CD4}" type="pres">
      <dgm:prSet presAssocID="{8B774C53-410D-46F3-AE24-1590FA552BF6}" presName="textNode" presStyleLbl="bgShp" presStyleIdx="3" presStyleCnt="4"/>
      <dgm:spPr/>
      <dgm:t>
        <a:bodyPr/>
        <a:lstStyle/>
        <a:p>
          <a:endParaRPr lang="es-CO"/>
        </a:p>
      </dgm:t>
    </dgm:pt>
    <dgm:pt modelId="{16F83A1A-8F02-4959-8CFB-B7952F500099}" type="pres">
      <dgm:prSet presAssocID="{8B774C53-410D-46F3-AE24-1590FA552BF6}" presName="compChildNode" presStyleCnt="0"/>
      <dgm:spPr/>
      <dgm:t>
        <a:bodyPr/>
        <a:lstStyle/>
        <a:p>
          <a:endParaRPr lang="es-CO"/>
        </a:p>
      </dgm:t>
    </dgm:pt>
    <dgm:pt modelId="{A1B90C46-BBFF-4E4C-8756-13390EFED41A}" type="pres">
      <dgm:prSet presAssocID="{8B774C53-410D-46F3-AE24-1590FA552BF6}" presName="theInnerList" presStyleCnt="0"/>
      <dgm:spPr/>
      <dgm:t>
        <a:bodyPr/>
        <a:lstStyle/>
        <a:p>
          <a:endParaRPr lang="es-CO"/>
        </a:p>
      </dgm:t>
    </dgm:pt>
    <dgm:pt modelId="{6D2B8309-9E64-4E6C-B0A5-B8E963F72B2A}" type="pres">
      <dgm:prSet presAssocID="{42B06F5E-5FEB-4A41-870F-17BFA2DFC535}" presName="childNode" presStyleLbl="node1" presStyleIdx="8" presStyleCnt="11">
        <dgm:presLayoutVars>
          <dgm:bulletEnabled val="1"/>
        </dgm:presLayoutVars>
      </dgm:prSet>
      <dgm:spPr>
        <a:prstGeom prst="roundRect">
          <a:avLst>
            <a:gd name="adj" fmla="val 10000"/>
          </a:avLst>
        </a:prstGeom>
      </dgm:spPr>
      <dgm:t>
        <a:bodyPr/>
        <a:lstStyle/>
        <a:p>
          <a:endParaRPr lang="es-CO"/>
        </a:p>
      </dgm:t>
    </dgm:pt>
    <dgm:pt modelId="{332BDF58-BB5E-4FBD-8B38-59BE7AB762CD}" type="pres">
      <dgm:prSet presAssocID="{42B06F5E-5FEB-4A41-870F-17BFA2DFC535}" presName="aSpace2" presStyleCnt="0"/>
      <dgm:spPr/>
      <dgm:t>
        <a:bodyPr/>
        <a:lstStyle/>
        <a:p>
          <a:endParaRPr lang="es-ES"/>
        </a:p>
      </dgm:t>
    </dgm:pt>
    <dgm:pt modelId="{97A35FE3-49AA-4300-9883-1E092B888611}" type="pres">
      <dgm:prSet presAssocID="{D333FE50-164A-4EF9-B960-E99FE8AA824A}" presName="childNode" presStyleLbl="node1" presStyleIdx="9" presStyleCnt="11">
        <dgm:presLayoutVars>
          <dgm:bulletEnabled val="1"/>
        </dgm:presLayoutVars>
      </dgm:prSet>
      <dgm:spPr>
        <a:prstGeom prst="roundRect">
          <a:avLst>
            <a:gd name="adj" fmla="val 10000"/>
          </a:avLst>
        </a:prstGeom>
      </dgm:spPr>
      <dgm:t>
        <a:bodyPr/>
        <a:lstStyle/>
        <a:p>
          <a:endParaRPr lang="es-CO"/>
        </a:p>
      </dgm:t>
    </dgm:pt>
    <dgm:pt modelId="{84BA53C3-D73A-4B58-99E8-E5A11787B4EE}" type="pres">
      <dgm:prSet presAssocID="{D333FE50-164A-4EF9-B960-E99FE8AA824A}" presName="aSpace2" presStyleCnt="0"/>
      <dgm:spPr/>
      <dgm:t>
        <a:bodyPr/>
        <a:lstStyle/>
        <a:p>
          <a:endParaRPr lang="es-CO"/>
        </a:p>
      </dgm:t>
    </dgm:pt>
    <dgm:pt modelId="{9A6B90DD-D336-4B5E-840A-976ACC7E01FE}" type="pres">
      <dgm:prSet presAssocID="{B1A4F0C6-AE12-45E7-91AC-8974A31F0F6A}" presName="childNode" presStyleLbl="node1" presStyleIdx="10" presStyleCnt="11">
        <dgm:presLayoutVars>
          <dgm:bulletEnabled val="1"/>
        </dgm:presLayoutVars>
      </dgm:prSet>
      <dgm:spPr>
        <a:prstGeom prst="roundRect">
          <a:avLst>
            <a:gd name="adj" fmla="val 10000"/>
          </a:avLst>
        </a:prstGeom>
      </dgm:spPr>
      <dgm:t>
        <a:bodyPr/>
        <a:lstStyle/>
        <a:p>
          <a:endParaRPr lang="es-CO"/>
        </a:p>
      </dgm:t>
    </dgm:pt>
  </dgm:ptLst>
  <dgm:cxnLst>
    <dgm:cxn modelId="{45672D78-6F77-4A6B-9CFD-354A82EC078C}" type="presOf" srcId="{41F9FEBF-DCFC-4CB4-A12A-7CFEDDB1292A}" destId="{8C2FBCB7-199B-4BA1-976F-7DE3DC2C3F4E}" srcOrd="1" destOrd="0" presId="urn:microsoft.com/office/officeart/2005/8/layout/lProcess2"/>
    <dgm:cxn modelId="{D2A091BC-6342-4F48-9DD4-869A50FAA338}" type="presOf" srcId="{16586C0E-5F46-493C-8AF1-56D3819D265F}" destId="{5A83F171-2244-4D67-873B-973288F5C136}" srcOrd="0" destOrd="0" presId="urn:microsoft.com/office/officeart/2005/8/layout/lProcess2"/>
    <dgm:cxn modelId="{9C4F20F9-6835-4D75-88F4-2ACC23249580}" type="presOf" srcId="{B1A4F0C6-AE12-45E7-91AC-8974A31F0F6A}" destId="{9A6B90DD-D336-4B5E-840A-976ACC7E01FE}" srcOrd="0" destOrd="0" presId="urn:microsoft.com/office/officeart/2005/8/layout/lProcess2"/>
    <dgm:cxn modelId="{49D63F02-49FC-40E4-A312-CF46B510F7FD}" type="presOf" srcId="{4FC64889-9EA2-4480-9288-788B05EC74CE}" destId="{AEE8F798-2486-4025-9DAF-B8ACB25EB8D4}" srcOrd="0" destOrd="0" presId="urn:microsoft.com/office/officeart/2005/8/layout/lProcess2"/>
    <dgm:cxn modelId="{B510C2BD-BC35-4D04-B64C-AB0B36B9D6B6}" type="presOf" srcId="{2BA0904E-39A2-4FE5-BF3F-442F0319E3B9}" destId="{8436733E-B8BD-43C9-BC91-DD5A9A990791}" srcOrd="0" destOrd="0" presId="urn:microsoft.com/office/officeart/2005/8/layout/lProcess2"/>
    <dgm:cxn modelId="{3C6B3600-DBBF-4BFA-8388-526F5793ACCF}" srcId="{DE5FA4FA-B258-4D93-9B99-929329B48271}" destId="{41F9FEBF-DCFC-4CB4-A12A-7CFEDDB1292A}" srcOrd="1" destOrd="0" parTransId="{1663E168-A333-4E4D-AD17-B55CEC956DD7}" sibTransId="{084612F9-0094-4A90-89B8-1107BB9A73C2}"/>
    <dgm:cxn modelId="{54BEA9FA-96E7-470C-8784-B06B7B528407}" type="presOf" srcId="{0B92D5BE-63AB-4BCD-8BD5-1E7BD70CD8DC}" destId="{33210204-0205-4DA9-BAE7-1F9C5A34A757}" srcOrd="0" destOrd="0" presId="urn:microsoft.com/office/officeart/2005/8/layout/lProcess2"/>
    <dgm:cxn modelId="{CCA83BC0-FD40-4551-9F0B-60AA215E6906}" srcId="{8B774C53-410D-46F3-AE24-1590FA552BF6}" destId="{42B06F5E-5FEB-4A41-870F-17BFA2DFC535}" srcOrd="0" destOrd="0" parTransId="{0A950C78-FFB5-4773-A9D8-FDEE2DD6F82F}" sibTransId="{4D3C31D9-DB0C-4922-BD44-06F276373787}"/>
    <dgm:cxn modelId="{09B5341D-BBDD-4FC0-B255-4600184F2B19}" type="presOf" srcId="{9EA16888-E637-4DE8-94A8-426436A5D722}" destId="{43005A6F-8349-4021-B511-A55F2875E521}" srcOrd="0" destOrd="0" presId="urn:microsoft.com/office/officeart/2005/8/layout/lProcess2"/>
    <dgm:cxn modelId="{BC742298-9F0F-46B0-9CED-E9098FDCB625}" srcId="{2BA0904E-39A2-4FE5-BF3F-442F0319E3B9}" destId="{9EA16888-E637-4DE8-94A8-426436A5D722}" srcOrd="1" destOrd="0" parTransId="{34E0DA99-7820-4D33-B244-BFCA46004224}" sibTransId="{0F14FD37-C6B2-461E-83F2-22B1B6FD48D0}"/>
    <dgm:cxn modelId="{B1E00CFD-6932-464F-A33B-1F2C79A1F818}" type="presOf" srcId="{B52D0720-D93C-4C48-9135-B7370A5E8020}" destId="{CAABFBF0-961F-4CB6-BE0E-98208DC364CA}" srcOrd="0" destOrd="0" presId="urn:microsoft.com/office/officeart/2005/8/layout/lProcess2"/>
    <dgm:cxn modelId="{6BCE0CD9-F33B-42CC-80A6-CC11D465A988}" srcId="{E14EF65B-D7F5-4938-A5BE-BD20FAD95788}" destId="{765C2DA5-20ED-4704-9904-6CEF9F8BC6BB}" srcOrd="1" destOrd="0" parTransId="{C3855014-0071-41B1-A0F5-B4DA1617061B}" sibTransId="{B1BF843E-B665-47C9-A767-C554B60F855E}"/>
    <dgm:cxn modelId="{EDF18C4A-757D-42D1-911B-48E4C886C195}" type="presOf" srcId="{42B06F5E-5FEB-4A41-870F-17BFA2DFC535}" destId="{6D2B8309-9E64-4E6C-B0A5-B8E963F72B2A}" srcOrd="0" destOrd="0" presId="urn:microsoft.com/office/officeart/2005/8/layout/lProcess2"/>
    <dgm:cxn modelId="{0D9403F7-1083-41D2-85E2-D17A46D2DB31}" srcId="{16586C0E-5F46-493C-8AF1-56D3819D265F}" destId="{5AE0F9B2-DF98-4378-82A3-378D2994E92F}" srcOrd="1" destOrd="0" parTransId="{67524A05-DE63-4B85-95E5-5F357282BF25}" sibTransId="{B87D370E-22ED-41B0-8E1B-84CFEF62A30D}"/>
    <dgm:cxn modelId="{A6795667-7200-4AA1-8C9E-DB06DDA4381A}" srcId="{E14EF65B-D7F5-4938-A5BE-BD20FAD95788}" destId="{FC22D7EE-5ACD-4625-AE2E-1CF6A129C5B4}" srcOrd="0" destOrd="0" parTransId="{58CDA5C4-6A62-49BE-A00D-5479DC8E3EFF}" sibTransId="{66E2B1C8-34B0-4AE6-8E99-C1987ABEBB70}"/>
    <dgm:cxn modelId="{EA32A61D-64F9-42FC-8D51-402348BAFD65}" type="presOf" srcId="{D333FE50-164A-4EF9-B960-E99FE8AA824A}" destId="{97A35FE3-49AA-4300-9883-1E092B888611}" srcOrd="0" destOrd="0" presId="urn:microsoft.com/office/officeart/2005/8/layout/lProcess2"/>
    <dgm:cxn modelId="{4E301F79-D13D-4611-9374-627B8726F997}" srcId="{DE5FA4FA-B258-4D93-9B99-929329B48271}" destId="{16586C0E-5F46-493C-8AF1-56D3819D265F}" srcOrd="2" destOrd="0" parTransId="{1294CA01-F461-4103-B28B-FE4E07A0C1B2}" sibTransId="{83F6AB0D-EDA4-48B5-9842-E5B6A5A78D96}"/>
    <dgm:cxn modelId="{490DD85E-BFE2-4810-BEF4-1E85019CD12E}" type="presOf" srcId="{74F01F0D-EB0B-4842-8D55-2F9C565D1F12}" destId="{616CBE91-2D5F-4CE3-AD4F-04757F2D1B5A}" srcOrd="0" destOrd="0" presId="urn:microsoft.com/office/officeart/2005/8/layout/lProcess2"/>
    <dgm:cxn modelId="{F5C42204-527C-4E46-8E70-CF828E7103A1}" srcId="{8B774C53-410D-46F3-AE24-1590FA552BF6}" destId="{B1A4F0C6-AE12-45E7-91AC-8974A31F0F6A}" srcOrd="2" destOrd="0" parTransId="{AC3C9358-9CA1-4D2C-852D-10C3DC891C94}" sibTransId="{4AA5EFEF-00CD-4296-ACAE-FCDFC53310E1}"/>
    <dgm:cxn modelId="{4181BC5A-B148-4EC2-84FD-B6942C428F7F}" srcId="{E14EF65B-D7F5-4938-A5BE-BD20FAD95788}" destId="{5D152860-03F0-4684-9ED1-AC2A9CD20146}" srcOrd="2" destOrd="0" parTransId="{210055A0-ACDF-454E-8FAE-085DFB0CBEF4}" sibTransId="{E052F8B8-C917-4A0A-8458-67E4F730757A}"/>
    <dgm:cxn modelId="{F021062D-5405-473E-8B18-3983CC735CB1}" srcId="{2BA0904E-39A2-4FE5-BF3F-442F0319E3B9}" destId="{0B92D5BE-63AB-4BCD-8BD5-1E7BD70CD8DC}" srcOrd="2" destOrd="0" parTransId="{F6F130AE-E2E9-448D-9BC9-EE11998AE2CE}" sibTransId="{3F8C4C55-AC4B-449E-8CEC-DEBBBDBFE6F2}"/>
    <dgm:cxn modelId="{FC4D62D2-223B-434B-9337-F9B64FDCE0E2}" type="presOf" srcId="{16586C0E-5F46-493C-8AF1-56D3819D265F}" destId="{192CFBF9-7125-490C-8ACE-D56B8FD1F16C}" srcOrd="1" destOrd="0" presId="urn:microsoft.com/office/officeart/2005/8/layout/lProcess2"/>
    <dgm:cxn modelId="{0341FA01-B331-48FD-89E3-7D02B46A52B5}" srcId="{2BA0904E-39A2-4FE5-BF3F-442F0319E3B9}" destId="{4FC64889-9EA2-4480-9288-788B05EC74CE}" srcOrd="0" destOrd="0" parTransId="{D5187EB3-427C-402F-A5C9-1F46F93C535A}" sibTransId="{620BA438-C033-4F23-911F-AD9AFF1A77FA}"/>
    <dgm:cxn modelId="{28AC26FE-9883-4874-A127-A0C4D5501EA4}" type="presOf" srcId="{41F9FEBF-DCFC-4CB4-A12A-7CFEDDB1292A}" destId="{8B5B3AD5-A858-4845-A945-021856DCA593}" srcOrd="0" destOrd="0" presId="urn:microsoft.com/office/officeart/2005/8/layout/lProcess2"/>
    <dgm:cxn modelId="{A078FE30-6F48-424B-9DDE-773959AE334D}" type="presOf" srcId="{DE5FA4FA-B258-4D93-9B99-929329B48271}" destId="{35901DD1-A4CD-426F-B7C1-910C70F42088}" srcOrd="0" destOrd="0" presId="urn:microsoft.com/office/officeart/2005/8/layout/lProcess2"/>
    <dgm:cxn modelId="{37CA31B7-CD1C-49B7-823A-B9FA38C5CF56}" type="presOf" srcId="{E14EF65B-D7F5-4938-A5BE-BD20FAD95788}" destId="{FA076012-6749-4601-A431-3E5ABC245559}" srcOrd="0" destOrd="0" presId="urn:microsoft.com/office/officeart/2005/8/layout/lProcess2"/>
    <dgm:cxn modelId="{5D6A40C9-CA9A-4405-9979-5B3F540AC3E0}" type="presOf" srcId="{8B774C53-410D-46F3-AE24-1590FA552BF6}" destId="{088C2E1A-9EE5-4404-B809-3B10E3461CD4}" srcOrd="1" destOrd="0" presId="urn:microsoft.com/office/officeart/2005/8/layout/lProcess2"/>
    <dgm:cxn modelId="{3B7AFB0D-3E8C-4284-89F5-D2590C0DABF5}" type="presOf" srcId="{FC22D7EE-5ACD-4625-AE2E-1CF6A129C5B4}" destId="{FA076012-6749-4601-A431-3E5ABC245559}" srcOrd="0" destOrd="1" presId="urn:microsoft.com/office/officeart/2005/8/layout/lProcess2"/>
    <dgm:cxn modelId="{9D60313B-EEF9-4FDA-9985-976806AA5352}" srcId="{41F9FEBF-DCFC-4CB4-A12A-7CFEDDB1292A}" destId="{B52D0720-D93C-4C48-9135-B7370A5E8020}" srcOrd="0" destOrd="0" parTransId="{719722F3-9A75-4C42-9D88-8543605C3780}" sibTransId="{1F2929AF-0117-4484-B2CE-B24A68AD4097}"/>
    <dgm:cxn modelId="{8B09433F-0294-4C2F-9672-C2C51B60D759}" type="presOf" srcId="{5D152860-03F0-4684-9ED1-AC2A9CD20146}" destId="{FA076012-6749-4601-A431-3E5ABC245559}" srcOrd="0" destOrd="3" presId="urn:microsoft.com/office/officeart/2005/8/layout/lProcess2"/>
    <dgm:cxn modelId="{BF2EA762-0835-41D6-9021-9469AE33D810}" type="presOf" srcId="{8B774C53-410D-46F3-AE24-1590FA552BF6}" destId="{D605D6D1-2AA4-4378-896D-0C6E9638445B}" srcOrd="0" destOrd="0" presId="urn:microsoft.com/office/officeart/2005/8/layout/lProcess2"/>
    <dgm:cxn modelId="{6A950DB0-0E4B-4D31-8609-0F53F2B6E5C5}" srcId="{DE5FA4FA-B258-4D93-9B99-929329B48271}" destId="{2BA0904E-39A2-4FE5-BF3F-442F0319E3B9}" srcOrd="0" destOrd="0" parTransId="{B6C641AE-66B3-4F12-AC9D-7F8582D14A85}" sibTransId="{D7AE364F-EC3F-4233-A3E9-4C86A7D762DD}"/>
    <dgm:cxn modelId="{0070D2C9-BDF8-4AA0-9922-DCB9D3792F19}" srcId="{DE5FA4FA-B258-4D93-9B99-929329B48271}" destId="{8B774C53-410D-46F3-AE24-1590FA552BF6}" srcOrd="3" destOrd="0" parTransId="{FDBB830B-57CF-4BA8-A864-B05CFE565EBC}" sibTransId="{6B39698A-5CE8-41B0-B1E3-22447A56A75C}"/>
    <dgm:cxn modelId="{7DD32D99-D896-4AB0-B58C-7A58CFDC7E8D}" type="presOf" srcId="{765C2DA5-20ED-4704-9904-6CEF9F8BC6BB}" destId="{FA076012-6749-4601-A431-3E5ABC245559}" srcOrd="0" destOrd="2" presId="urn:microsoft.com/office/officeart/2005/8/layout/lProcess2"/>
    <dgm:cxn modelId="{5837C084-55D7-46C9-AADF-4A64BCBC0D81}" type="presOf" srcId="{5AE0F9B2-DF98-4378-82A3-378D2994E92F}" destId="{64392EF7-50CD-4DE2-8F50-F6891AF40281}" srcOrd="0" destOrd="0" presId="urn:microsoft.com/office/officeart/2005/8/layout/lProcess2"/>
    <dgm:cxn modelId="{D96B4DF7-54E6-41D7-97A8-70B17FF6E639}" srcId="{41F9FEBF-DCFC-4CB4-A12A-7CFEDDB1292A}" destId="{E14EF65B-D7F5-4938-A5BE-BD20FAD95788}" srcOrd="2" destOrd="0" parTransId="{82B88AF6-F9C6-4676-9ECF-70C93BB88CE1}" sibTransId="{AB64DC4D-1965-4340-9DBF-B8347B885426}"/>
    <dgm:cxn modelId="{3CB65AF0-6C4C-4DE4-B15A-A209C3C2D0E0}" srcId="{8B774C53-410D-46F3-AE24-1590FA552BF6}" destId="{D333FE50-164A-4EF9-B960-E99FE8AA824A}" srcOrd="1" destOrd="0" parTransId="{71518AF3-D25B-41B4-BBC1-A8276FB80A7D}" sibTransId="{542C1B1E-2401-41D3-96AE-B08BE2F458CA}"/>
    <dgm:cxn modelId="{D8B73874-608F-4449-B3EC-E28FC5AB910B}" type="presOf" srcId="{2BA0904E-39A2-4FE5-BF3F-442F0319E3B9}" destId="{70EF953A-30F5-4262-8024-0C1D46B01C08}" srcOrd="1" destOrd="0" presId="urn:microsoft.com/office/officeart/2005/8/layout/lProcess2"/>
    <dgm:cxn modelId="{16144E43-05A2-47A9-910C-238321F724F1}" type="presOf" srcId="{123B41C3-22B2-43FF-ADF7-CEC6818F6E5C}" destId="{951BF048-C326-4D81-94B3-4DBB65A82541}" srcOrd="0" destOrd="0" presId="urn:microsoft.com/office/officeart/2005/8/layout/lProcess2"/>
    <dgm:cxn modelId="{46B956E6-D5DA-4035-A571-C8DA8665D10E}" srcId="{41F9FEBF-DCFC-4CB4-A12A-7CFEDDB1292A}" destId="{123B41C3-22B2-43FF-ADF7-CEC6818F6E5C}" srcOrd="1" destOrd="0" parTransId="{9593BD58-E30E-455B-847C-57D3C8157ED1}" sibTransId="{8D5E7ECC-519F-40E2-A0E7-03AF6BE7428F}"/>
    <dgm:cxn modelId="{0060A5D1-DCA4-4A91-AC54-7841B07553F6}" srcId="{16586C0E-5F46-493C-8AF1-56D3819D265F}" destId="{74F01F0D-EB0B-4842-8D55-2F9C565D1F12}" srcOrd="0" destOrd="0" parTransId="{2A782EF5-C1E3-4D8C-A8BB-85F560F5A628}" sibTransId="{848E2B83-B57B-4827-91F7-95FC86971E5A}"/>
    <dgm:cxn modelId="{F40C3AE2-3665-4D7C-8D2F-08BD05EFA14D}" type="presParOf" srcId="{35901DD1-A4CD-426F-B7C1-910C70F42088}" destId="{2351E262-96F3-4FA9-8E87-86970C080F89}" srcOrd="0" destOrd="0" presId="urn:microsoft.com/office/officeart/2005/8/layout/lProcess2"/>
    <dgm:cxn modelId="{850EB9E4-7915-4C8C-8406-6D0D60C93761}" type="presParOf" srcId="{2351E262-96F3-4FA9-8E87-86970C080F89}" destId="{8436733E-B8BD-43C9-BC91-DD5A9A990791}" srcOrd="0" destOrd="0" presId="urn:microsoft.com/office/officeart/2005/8/layout/lProcess2"/>
    <dgm:cxn modelId="{507D29F6-110B-4408-A769-EBFCB56FF23F}" type="presParOf" srcId="{2351E262-96F3-4FA9-8E87-86970C080F89}" destId="{70EF953A-30F5-4262-8024-0C1D46B01C08}" srcOrd="1" destOrd="0" presId="urn:microsoft.com/office/officeart/2005/8/layout/lProcess2"/>
    <dgm:cxn modelId="{5D50F6F2-C03D-484A-A97F-828C3E40E3EC}" type="presParOf" srcId="{2351E262-96F3-4FA9-8E87-86970C080F89}" destId="{CA594602-824F-4B1D-9FF8-92B52A6D377A}" srcOrd="2" destOrd="0" presId="urn:microsoft.com/office/officeart/2005/8/layout/lProcess2"/>
    <dgm:cxn modelId="{A95A7C6B-9FB9-4B64-885D-F8A698175ADB}" type="presParOf" srcId="{CA594602-824F-4B1D-9FF8-92B52A6D377A}" destId="{5FEEEB46-C8A1-4CFE-934F-1172EC7070B7}" srcOrd="0" destOrd="0" presId="urn:microsoft.com/office/officeart/2005/8/layout/lProcess2"/>
    <dgm:cxn modelId="{6A639489-B50A-4E18-A8B0-307D9954D185}" type="presParOf" srcId="{5FEEEB46-C8A1-4CFE-934F-1172EC7070B7}" destId="{AEE8F798-2486-4025-9DAF-B8ACB25EB8D4}" srcOrd="0" destOrd="0" presId="urn:microsoft.com/office/officeart/2005/8/layout/lProcess2"/>
    <dgm:cxn modelId="{FB35B8BE-CCBE-4D62-B7C1-D8B33FF147E7}" type="presParOf" srcId="{5FEEEB46-C8A1-4CFE-934F-1172EC7070B7}" destId="{82983BA1-7EE3-487D-AE8B-6C737449F2AA}" srcOrd="1" destOrd="0" presId="urn:microsoft.com/office/officeart/2005/8/layout/lProcess2"/>
    <dgm:cxn modelId="{6A17F55B-04B1-464A-918F-E2E31C9FC694}" type="presParOf" srcId="{5FEEEB46-C8A1-4CFE-934F-1172EC7070B7}" destId="{43005A6F-8349-4021-B511-A55F2875E521}" srcOrd="2" destOrd="0" presId="urn:microsoft.com/office/officeart/2005/8/layout/lProcess2"/>
    <dgm:cxn modelId="{D429B063-C136-48A9-9EA9-A218FF8D6F05}" type="presParOf" srcId="{5FEEEB46-C8A1-4CFE-934F-1172EC7070B7}" destId="{5B36B1F0-6B3D-41D4-B87B-683CF9322A63}" srcOrd="3" destOrd="0" presId="urn:microsoft.com/office/officeart/2005/8/layout/lProcess2"/>
    <dgm:cxn modelId="{AFE4F6F5-F495-4D7C-86E8-C46F1D5CC563}" type="presParOf" srcId="{5FEEEB46-C8A1-4CFE-934F-1172EC7070B7}" destId="{33210204-0205-4DA9-BAE7-1F9C5A34A757}" srcOrd="4" destOrd="0" presId="urn:microsoft.com/office/officeart/2005/8/layout/lProcess2"/>
    <dgm:cxn modelId="{D31C6713-B4BE-4057-8A5C-58FA39825E31}" type="presParOf" srcId="{35901DD1-A4CD-426F-B7C1-910C70F42088}" destId="{A31AC9AD-7155-477B-A259-0CAF5139636E}" srcOrd="1" destOrd="0" presId="urn:microsoft.com/office/officeart/2005/8/layout/lProcess2"/>
    <dgm:cxn modelId="{4D40C020-1A92-4F0F-9D3D-A6B1AE2BE60C}" type="presParOf" srcId="{35901DD1-A4CD-426F-B7C1-910C70F42088}" destId="{AF818FF4-77AF-49D5-B083-4BE9DE430C82}" srcOrd="2" destOrd="0" presId="urn:microsoft.com/office/officeart/2005/8/layout/lProcess2"/>
    <dgm:cxn modelId="{102A9496-1D69-413F-94E0-CB9F0A495ED7}" type="presParOf" srcId="{AF818FF4-77AF-49D5-B083-4BE9DE430C82}" destId="{8B5B3AD5-A858-4845-A945-021856DCA593}" srcOrd="0" destOrd="0" presId="urn:microsoft.com/office/officeart/2005/8/layout/lProcess2"/>
    <dgm:cxn modelId="{8253404C-A717-4A2E-91B6-FBF0EEED23C2}" type="presParOf" srcId="{AF818FF4-77AF-49D5-B083-4BE9DE430C82}" destId="{8C2FBCB7-199B-4BA1-976F-7DE3DC2C3F4E}" srcOrd="1" destOrd="0" presId="urn:microsoft.com/office/officeart/2005/8/layout/lProcess2"/>
    <dgm:cxn modelId="{1B69E8D5-7CF7-4408-B924-2AEC60AA3873}" type="presParOf" srcId="{AF818FF4-77AF-49D5-B083-4BE9DE430C82}" destId="{12E00909-0104-43C5-B057-CD1D947629CF}" srcOrd="2" destOrd="0" presId="urn:microsoft.com/office/officeart/2005/8/layout/lProcess2"/>
    <dgm:cxn modelId="{2963C7DA-4DCD-40DB-A60F-114EC2628809}" type="presParOf" srcId="{12E00909-0104-43C5-B057-CD1D947629CF}" destId="{89BDD7AE-8EF2-489D-8478-7020361F12DD}" srcOrd="0" destOrd="0" presId="urn:microsoft.com/office/officeart/2005/8/layout/lProcess2"/>
    <dgm:cxn modelId="{CF41F6A1-E736-4844-A567-9B83512AF7F8}" type="presParOf" srcId="{89BDD7AE-8EF2-489D-8478-7020361F12DD}" destId="{CAABFBF0-961F-4CB6-BE0E-98208DC364CA}" srcOrd="0" destOrd="0" presId="urn:microsoft.com/office/officeart/2005/8/layout/lProcess2"/>
    <dgm:cxn modelId="{6065A16F-77E6-4769-9A94-3715557F5EF9}" type="presParOf" srcId="{89BDD7AE-8EF2-489D-8478-7020361F12DD}" destId="{202BC5BA-AA2A-4E11-B078-E315C4FF56AE}" srcOrd="1" destOrd="0" presId="urn:microsoft.com/office/officeart/2005/8/layout/lProcess2"/>
    <dgm:cxn modelId="{AE118B8D-6E0D-44A1-B292-0BD9C16DB38A}" type="presParOf" srcId="{89BDD7AE-8EF2-489D-8478-7020361F12DD}" destId="{951BF048-C326-4D81-94B3-4DBB65A82541}" srcOrd="2" destOrd="0" presId="urn:microsoft.com/office/officeart/2005/8/layout/lProcess2"/>
    <dgm:cxn modelId="{657F3FB8-7FE3-4CC8-A764-255E5CCA2AFF}" type="presParOf" srcId="{89BDD7AE-8EF2-489D-8478-7020361F12DD}" destId="{E26428E2-8BE3-42F5-937B-4A53FA1916B4}" srcOrd="3" destOrd="0" presId="urn:microsoft.com/office/officeart/2005/8/layout/lProcess2"/>
    <dgm:cxn modelId="{A0543D9D-B0A5-472A-BF19-5F52F5AA5736}" type="presParOf" srcId="{89BDD7AE-8EF2-489D-8478-7020361F12DD}" destId="{FA076012-6749-4601-A431-3E5ABC245559}" srcOrd="4" destOrd="0" presId="urn:microsoft.com/office/officeart/2005/8/layout/lProcess2"/>
    <dgm:cxn modelId="{15710065-C648-476C-8EE5-56EF6B3371AF}" type="presParOf" srcId="{35901DD1-A4CD-426F-B7C1-910C70F42088}" destId="{65469AF4-7C30-4E86-80A2-598F0BF0C477}" srcOrd="3" destOrd="0" presId="urn:microsoft.com/office/officeart/2005/8/layout/lProcess2"/>
    <dgm:cxn modelId="{E9B76664-2526-483E-9678-342460F59DA6}" type="presParOf" srcId="{35901DD1-A4CD-426F-B7C1-910C70F42088}" destId="{A4BC0581-A82E-4294-B251-BE2911D9A858}" srcOrd="4" destOrd="0" presId="urn:microsoft.com/office/officeart/2005/8/layout/lProcess2"/>
    <dgm:cxn modelId="{BF8CE74B-8340-43F2-B620-E7AEE9FC9472}" type="presParOf" srcId="{A4BC0581-A82E-4294-B251-BE2911D9A858}" destId="{5A83F171-2244-4D67-873B-973288F5C136}" srcOrd="0" destOrd="0" presId="urn:microsoft.com/office/officeart/2005/8/layout/lProcess2"/>
    <dgm:cxn modelId="{0516DF00-E9CE-41B5-9EBE-5853A2455112}" type="presParOf" srcId="{A4BC0581-A82E-4294-B251-BE2911D9A858}" destId="{192CFBF9-7125-490C-8ACE-D56B8FD1F16C}" srcOrd="1" destOrd="0" presId="urn:microsoft.com/office/officeart/2005/8/layout/lProcess2"/>
    <dgm:cxn modelId="{66440EC4-5380-4ED4-ABB7-183FFF152FFC}" type="presParOf" srcId="{A4BC0581-A82E-4294-B251-BE2911D9A858}" destId="{77D67CC6-60F3-4603-8035-68413E69EEAF}" srcOrd="2" destOrd="0" presId="urn:microsoft.com/office/officeart/2005/8/layout/lProcess2"/>
    <dgm:cxn modelId="{A1748F79-D16C-4DBB-AE36-2395DF725AD0}" type="presParOf" srcId="{77D67CC6-60F3-4603-8035-68413E69EEAF}" destId="{FE97E20B-AFD2-43D1-933C-CABA497992A3}" srcOrd="0" destOrd="0" presId="urn:microsoft.com/office/officeart/2005/8/layout/lProcess2"/>
    <dgm:cxn modelId="{1E0FE649-8E6D-4D20-8B04-817FEB7394B7}" type="presParOf" srcId="{FE97E20B-AFD2-43D1-933C-CABA497992A3}" destId="{616CBE91-2D5F-4CE3-AD4F-04757F2D1B5A}" srcOrd="0" destOrd="0" presId="urn:microsoft.com/office/officeart/2005/8/layout/lProcess2"/>
    <dgm:cxn modelId="{EAD04E98-6884-4F8E-ACB6-6C127F7CAB6C}" type="presParOf" srcId="{FE97E20B-AFD2-43D1-933C-CABA497992A3}" destId="{3DD9CCBF-4964-4944-AB55-3A6C3BC288B8}" srcOrd="1" destOrd="0" presId="urn:microsoft.com/office/officeart/2005/8/layout/lProcess2"/>
    <dgm:cxn modelId="{D04F30EE-C6B9-4CB2-B1A5-DFD474093A09}" type="presParOf" srcId="{FE97E20B-AFD2-43D1-933C-CABA497992A3}" destId="{64392EF7-50CD-4DE2-8F50-F6891AF40281}" srcOrd="2" destOrd="0" presId="urn:microsoft.com/office/officeart/2005/8/layout/lProcess2"/>
    <dgm:cxn modelId="{72F71852-5106-4879-8179-F95E96095F35}" type="presParOf" srcId="{35901DD1-A4CD-426F-B7C1-910C70F42088}" destId="{E59C8E75-F971-4786-891D-E9F769DB6E62}" srcOrd="5" destOrd="0" presId="urn:microsoft.com/office/officeart/2005/8/layout/lProcess2"/>
    <dgm:cxn modelId="{F0B75D1E-1E59-44E7-BA19-3C0DA3C79B5B}" type="presParOf" srcId="{35901DD1-A4CD-426F-B7C1-910C70F42088}" destId="{5B397CA0-5DB8-4DC1-A033-6B88222F7369}" srcOrd="6" destOrd="0" presId="urn:microsoft.com/office/officeart/2005/8/layout/lProcess2"/>
    <dgm:cxn modelId="{ADE9298C-1550-4B5A-9DC5-3A3C098BD659}" type="presParOf" srcId="{5B397CA0-5DB8-4DC1-A033-6B88222F7369}" destId="{D605D6D1-2AA4-4378-896D-0C6E9638445B}" srcOrd="0" destOrd="0" presId="urn:microsoft.com/office/officeart/2005/8/layout/lProcess2"/>
    <dgm:cxn modelId="{43CDAECA-CFEB-4669-B2C6-A3DED231FA73}" type="presParOf" srcId="{5B397CA0-5DB8-4DC1-A033-6B88222F7369}" destId="{088C2E1A-9EE5-4404-B809-3B10E3461CD4}" srcOrd="1" destOrd="0" presId="urn:microsoft.com/office/officeart/2005/8/layout/lProcess2"/>
    <dgm:cxn modelId="{4C6F65D1-4ECB-4FDC-8216-5A9258B828E6}" type="presParOf" srcId="{5B397CA0-5DB8-4DC1-A033-6B88222F7369}" destId="{16F83A1A-8F02-4959-8CFB-B7952F500099}" srcOrd="2" destOrd="0" presId="urn:microsoft.com/office/officeart/2005/8/layout/lProcess2"/>
    <dgm:cxn modelId="{5A651664-8925-4376-943A-9B9D8A6B674F}" type="presParOf" srcId="{16F83A1A-8F02-4959-8CFB-B7952F500099}" destId="{A1B90C46-BBFF-4E4C-8756-13390EFED41A}" srcOrd="0" destOrd="0" presId="urn:microsoft.com/office/officeart/2005/8/layout/lProcess2"/>
    <dgm:cxn modelId="{4A709127-CD05-43F4-85BF-4CB2C20F5B4B}" type="presParOf" srcId="{A1B90C46-BBFF-4E4C-8756-13390EFED41A}" destId="{6D2B8309-9E64-4E6C-B0A5-B8E963F72B2A}" srcOrd="0" destOrd="0" presId="urn:microsoft.com/office/officeart/2005/8/layout/lProcess2"/>
    <dgm:cxn modelId="{BE57500B-7DC3-4F11-B1FF-3E343E092BF2}" type="presParOf" srcId="{A1B90C46-BBFF-4E4C-8756-13390EFED41A}" destId="{332BDF58-BB5E-4FBD-8B38-59BE7AB762CD}" srcOrd="1" destOrd="0" presId="urn:microsoft.com/office/officeart/2005/8/layout/lProcess2"/>
    <dgm:cxn modelId="{544F4DE8-45F0-41D4-8614-8CE9491BCE0C}" type="presParOf" srcId="{A1B90C46-BBFF-4E4C-8756-13390EFED41A}" destId="{97A35FE3-49AA-4300-9883-1E092B888611}" srcOrd="2" destOrd="0" presId="urn:microsoft.com/office/officeart/2005/8/layout/lProcess2"/>
    <dgm:cxn modelId="{E3A7F9AA-EAC8-45DC-8F41-C14863754927}" type="presParOf" srcId="{A1B90C46-BBFF-4E4C-8756-13390EFED41A}" destId="{84BA53C3-D73A-4B58-99E8-E5A11787B4EE}" srcOrd="3" destOrd="0" presId="urn:microsoft.com/office/officeart/2005/8/layout/lProcess2"/>
    <dgm:cxn modelId="{AF841506-8F88-40DD-8CCF-F975D162BBD6}" type="presParOf" srcId="{A1B90C46-BBFF-4E4C-8756-13390EFED41A}" destId="{9A6B90DD-D336-4B5E-840A-976ACC7E01FE}"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6733E-B8BD-43C9-BC91-DD5A9A990791}">
      <dsp:nvSpPr>
        <dsp:cNvPr id="0" name=""/>
        <dsp:cNvSpPr/>
      </dsp:nvSpPr>
      <dsp:spPr>
        <a:xfrm>
          <a:off x="2449" y="0"/>
          <a:ext cx="2403625" cy="3471289"/>
        </a:xfrm>
        <a:prstGeom prst="roundRect">
          <a:avLst>
            <a:gd name="adj" fmla="val 10000"/>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CO" sz="2700" b="1" kern="1200" smtClean="0">
              <a:latin typeface="Calibri"/>
              <a:ea typeface="+mn-ea"/>
              <a:cs typeface="+mn-cs"/>
            </a:rPr>
            <a:t>1. </a:t>
          </a:r>
          <a:r>
            <a:rPr lang="es-CO" sz="2700" kern="1200" smtClean="0">
              <a:latin typeface="Calibri"/>
              <a:ea typeface="+mn-ea"/>
              <a:cs typeface="+mn-cs"/>
            </a:rPr>
            <a:t>Organización preliminar</a:t>
          </a:r>
          <a:endParaRPr lang="es-CO" sz="2700" kern="1200" dirty="0">
            <a:latin typeface="Calibri"/>
            <a:ea typeface="+mn-ea"/>
            <a:cs typeface="+mn-cs"/>
          </a:endParaRPr>
        </a:p>
      </dsp:txBody>
      <dsp:txXfrm>
        <a:off x="2449" y="0"/>
        <a:ext cx="2403625" cy="1041386"/>
      </dsp:txXfrm>
    </dsp:sp>
    <dsp:sp modelId="{AEE8F798-2486-4025-9DAF-B8ACB25EB8D4}">
      <dsp:nvSpPr>
        <dsp:cNvPr id="0" name=""/>
        <dsp:cNvSpPr/>
      </dsp:nvSpPr>
      <dsp:spPr>
        <a:xfrm>
          <a:off x="242812" y="1041683"/>
          <a:ext cx="1922900" cy="681969"/>
        </a:xfrm>
        <a:prstGeom prst="roundRect">
          <a:avLst>
            <a:gd name="adj" fmla="val 10000"/>
          </a:avLst>
        </a:prstGeom>
        <a:solidFill>
          <a:srgbClr val="05582C"/>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ES" sz="1800" b="1" kern="1200" dirty="0" smtClean="0">
              <a:latin typeface="Calibri"/>
              <a:ea typeface="+mn-ea"/>
              <a:cs typeface="+mn-cs"/>
            </a:rPr>
            <a:t>Apropiación Lineamientos CNA</a:t>
          </a:r>
          <a:endParaRPr lang="es-CO" sz="1800" b="1" kern="1200" dirty="0">
            <a:latin typeface="Calibri"/>
            <a:ea typeface="+mn-ea"/>
            <a:cs typeface="+mn-cs"/>
          </a:endParaRPr>
        </a:p>
      </dsp:txBody>
      <dsp:txXfrm>
        <a:off x="262786" y="1061657"/>
        <a:ext cx="1882952" cy="642021"/>
      </dsp:txXfrm>
    </dsp:sp>
    <dsp:sp modelId="{43005A6F-8349-4021-B511-A55F2875E521}">
      <dsp:nvSpPr>
        <dsp:cNvPr id="0" name=""/>
        <dsp:cNvSpPr/>
      </dsp:nvSpPr>
      <dsp:spPr>
        <a:xfrm>
          <a:off x="242812" y="1828570"/>
          <a:ext cx="1922900" cy="681969"/>
        </a:xfrm>
        <a:prstGeom prst="roundRect">
          <a:avLst>
            <a:gd name="adj" fmla="val 10000"/>
          </a:avLst>
        </a:prstGeom>
        <a:solidFill>
          <a:srgbClr val="05582C"/>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CO" sz="1800" b="1" kern="1200" smtClean="0">
              <a:latin typeface="Calibri"/>
              <a:ea typeface="+mn-ea"/>
              <a:cs typeface="+mn-cs"/>
            </a:rPr>
            <a:t>Planificación</a:t>
          </a:r>
          <a:endParaRPr lang="es-CO" sz="1800" b="1" kern="1200" dirty="0">
            <a:latin typeface="Calibri"/>
            <a:ea typeface="+mn-ea"/>
            <a:cs typeface="+mn-cs"/>
          </a:endParaRPr>
        </a:p>
      </dsp:txBody>
      <dsp:txXfrm>
        <a:off x="262786" y="1848544"/>
        <a:ext cx="1882952" cy="642021"/>
      </dsp:txXfrm>
    </dsp:sp>
    <dsp:sp modelId="{33210204-0205-4DA9-BAE7-1F9C5A34A757}">
      <dsp:nvSpPr>
        <dsp:cNvPr id="0" name=""/>
        <dsp:cNvSpPr/>
      </dsp:nvSpPr>
      <dsp:spPr>
        <a:xfrm>
          <a:off x="242812" y="2615458"/>
          <a:ext cx="1922900" cy="681969"/>
        </a:xfrm>
        <a:prstGeom prst="roundRect">
          <a:avLst>
            <a:gd name="adj" fmla="val 10000"/>
          </a:avLst>
        </a:prstGeom>
        <a:solidFill>
          <a:srgbClr val="05582C"/>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ES" sz="1800" b="1" kern="1200" smtClean="0">
              <a:latin typeface="Calibri"/>
              <a:ea typeface="+mn-ea"/>
              <a:cs typeface="+mn-cs"/>
            </a:rPr>
            <a:t>Mesas de trabajo</a:t>
          </a:r>
          <a:endParaRPr lang="es-CO" sz="1800" b="1" kern="1200" dirty="0">
            <a:latin typeface="Calibri"/>
            <a:ea typeface="+mn-ea"/>
            <a:cs typeface="+mn-cs"/>
          </a:endParaRPr>
        </a:p>
      </dsp:txBody>
      <dsp:txXfrm>
        <a:off x="262786" y="2635432"/>
        <a:ext cx="1882952" cy="642021"/>
      </dsp:txXfrm>
    </dsp:sp>
    <dsp:sp modelId="{8B5B3AD5-A858-4845-A945-021856DCA593}">
      <dsp:nvSpPr>
        <dsp:cNvPr id="0" name=""/>
        <dsp:cNvSpPr/>
      </dsp:nvSpPr>
      <dsp:spPr>
        <a:xfrm>
          <a:off x="2586346" y="0"/>
          <a:ext cx="2403625" cy="3471289"/>
        </a:xfrm>
        <a:prstGeom prst="roundRect">
          <a:avLst>
            <a:gd name="adj" fmla="val 10000"/>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CO" sz="2700" b="1" kern="1200" smtClean="0">
              <a:latin typeface="Calibri"/>
              <a:ea typeface="+mn-ea"/>
              <a:cs typeface="+mn-cs"/>
            </a:rPr>
            <a:t>2. </a:t>
          </a:r>
          <a:r>
            <a:rPr lang="es-CO" sz="2700" kern="1200" smtClean="0">
              <a:latin typeface="Calibri"/>
              <a:ea typeface="+mn-ea"/>
              <a:cs typeface="+mn-cs"/>
            </a:rPr>
            <a:t>Elaboración del los IRD</a:t>
          </a:r>
          <a:endParaRPr lang="es-CO" sz="2700" kern="1200" dirty="0">
            <a:latin typeface="Calibri"/>
            <a:ea typeface="+mn-ea"/>
            <a:cs typeface="+mn-cs"/>
          </a:endParaRPr>
        </a:p>
      </dsp:txBody>
      <dsp:txXfrm>
        <a:off x="2586346" y="0"/>
        <a:ext cx="2403625" cy="1041386"/>
      </dsp:txXfrm>
    </dsp:sp>
    <dsp:sp modelId="{CAABFBF0-961F-4CB6-BE0E-98208DC364CA}">
      <dsp:nvSpPr>
        <dsp:cNvPr id="0" name=""/>
        <dsp:cNvSpPr/>
      </dsp:nvSpPr>
      <dsp:spPr>
        <a:xfrm>
          <a:off x="2826709" y="1041683"/>
          <a:ext cx="1922900" cy="681969"/>
        </a:xfrm>
        <a:prstGeom prst="roundRect">
          <a:avLst>
            <a:gd name="adj" fmla="val 10000"/>
          </a:avLst>
        </a:prstGeom>
        <a:solidFill>
          <a:srgbClr val="3BAA3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CO" sz="1800" b="1" kern="1200" dirty="0" smtClean="0">
              <a:latin typeface="Calibri"/>
              <a:ea typeface="+mn-ea"/>
              <a:cs typeface="+mn-cs"/>
            </a:rPr>
            <a:t>Matriz autoevaluación</a:t>
          </a:r>
          <a:endParaRPr lang="es-CO" sz="1800" b="1" kern="1200" dirty="0">
            <a:latin typeface="Calibri"/>
            <a:ea typeface="+mn-ea"/>
            <a:cs typeface="+mn-cs"/>
          </a:endParaRPr>
        </a:p>
      </dsp:txBody>
      <dsp:txXfrm>
        <a:off x="2846683" y="1061657"/>
        <a:ext cx="1882952" cy="642021"/>
      </dsp:txXfrm>
    </dsp:sp>
    <dsp:sp modelId="{951BF048-C326-4D81-94B3-4DBB65A82541}">
      <dsp:nvSpPr>
        <dsp:cNvPr id="0" name=""/>
        <dsp:cNvSpPr/>
      </dsp:nvSpPr>
      <dsp:spPr>
        <a:xfrm>
          <a:off x="2826709" y="1828570"/>
          <a:ext cx="1922900" cy="681969"/>
        </a:xfrm>
        <a:prstGeom prst="roundRect">
          <a:avLst>
            <a:gd name="adj" fmla="val 10000"/>
          </a:avLst>
        </a:prstGeom>
        <a:solidFill>
          <a:srgbClr val="3BAA3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CO" sz="1800" b="1" kern="1200" smtClean="0">
              <a:latin typeface="Calibri"/>
              <a:ea typeface="+mn-ea"/>
              <a:cs typeface="+mn-cs"/>
            </a:rPr>
            <a:t>Ponderación</a:t>
          </a:r>
          <a:endParaRPr lang="es-CO" sz="1800" b="1" kern="1200" dirty="0">
            <a:latin typeface="Calibri"/>
            <a:ea typeface="+mn-ea"/>
            <a:cs typeface="+mn-cs"/>
          </a:endParaRPr>
        </a:p>
      </dsp:txBody>
      <dsp:txXfrm>
        <a:off x="2846683" y="1848544"/>
        <a:ext cx="1882952" cy="642021"/>
      </dsp:txXfrm>
    </dsp:sp>
    <dsp:sp modelId="{FA076012-6749-4601-A431-3E5ABC245559}">
      <dsp:nvSpPr>
        <dsp:cNvPr id="0" name=""/>
        <dsp:cNvSpPr/>
      </dsp:nvSpPr>
      <dsp:spPr>
        <a:xfrm>
          <a:off x="2826709" y="2615458"/>
          <a:ext cx="1922900" cy="681969"/>
        </a:xfrm>
        <a:prstGeom prst="roundRect">
          <a:avLst>
            <a:gd name="adj" fmla="val 10000"/>
          </a:avLst>
        </a:prstGeom>
        <a:solidFill>
          <a:srgbClr val="3BAA34"/>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t" anchorCtr="0">
          <a:noAutofit/>
        </a:bodyPr>
        <a:lstStyle/>
        <a:p>
          <a:pPr lvl="0" algn="l" defTabSz="444500">
            <a:lnSpc>
              <a:spcPct val="90000"/>
            </a:lnSpc>
            <a:spcBef>
              <a:spcPct val="0"/>
            </a:spcBef>
            <a:spcAft>
              <a:spcPct val="35000"/>
            </a:spcAft>
          </a:pPr>
          <a:r>
            <a:rPr lang="es-ES" sz="1000" b="1" kern="1200" smtClean="0">
              <a:latin typeface="Calibri"/>
              <a:ea typeface="+mn-ea"/>
              <a:cs typeface="+mn-cs"/>
            </a:rPr>
            <a:t>TRD</a:t>
          </a:r>
          <a:endParaRPr lang="es-CO" sz="1000" b="1" kern="1200" dirty="0">
            <a:latin typeface="Calibri"/>
            <a:ea typeface="+mn-ea"/>
            <a:cs typeface="+mn-cs"/>
          </a:endParaRPr>
        </a:p>
        <a:p>
          <a:pPr marL="57150" lvl="1" indent="-57150" algn="l" defTabSz="355600">
            <a:lnSpc>
              <a:spcPct val="90000"/>
            </a:lnSpc>
            <a:spcBef>
              <a:spcPct val="0"/>
            </a:spcBef>
            <a:spcAft>
              <a:spcPct val="15000"/>
            </a:spcAft>
            <a:buChar char="••"/>
          </a:pPr>
          <a:r>
            <a:rPr lang="es-ES" sz="800" b="1" kern="1200" smtClean="0">
              <a:latin typeface="Calibri"/>
              <a:ea typeface="+mn-ea"/>
              <a:cs typeface="+mn-cs"/>
            </a:rPr>
            <a:t>Encuestas </a:t>
          </a:r>
          <a:endParaRPr lang="es-CO" sz="800" b="1" kern="1200" dirty="0">
            <a:latin typeface="Calibri"/>
            <a:ea typeface="+mn-ea"/>
            <a:cs typeface="+mn-cs"/>
          </a:endParaRPr>
        </a:p>
        <a:p>
          <a:pPr marL="57150" lvl="1" indent="-57150" algn="l" defTabSz="355600">
            <a:lnSpc>
              <a:spcPct val="90000"/>
            </a:lnSpc>
            <a:spcBef>
              <a:spcPct val="0"/>
            </a:spcBef>
            <a:spcAft>
              <a:spcPct val="15000"/>
            </a:spcAft>
            <a:buChar char="••"/>
          </a:pPr>
          <a:r>
            <a:rPr lang="es-ES" sz="800" b="1" kern="1200" smtClean="0">
              <a:latin typeface="Calibri"/>
              <a:ea typeface="+mn-ea"/>
              <a:cs typeface="+mn-cs"/>
            </a:rPr>
            <a:t>Sesiones Grupales Taller </a:t>
          </a:r>
          <a:endParaRPr lang="es-CO" sz="800" b="1" kern="1200" dirty="0">
            <a:latin typeface="Calibri"/>
            <a:ea typeface="+mn-ea"/>
            <a:cs typeface="+mn-cs"/>
          </a:endParaRPr>
        </a:p>
        <a:p>
          <a:pPr marL="57150" lvl="1" indent="-57150" algn="l" defTabSz="355600">
            <a:lnSpc>
              <a:spcPct val="90000"/>
            </a:lnSpc>
            <a:spcBef>
              <a:spcPct val="0"/>
            </a:spcBef>
            <a:spcAft>
              <a:spcPct val="15000"/>
            </a:spcAft>
            <a:buChar char="••"/>
          </a:pPr>
          <a:r>
            <a:rPr lang="es-ES" sz="800" b="1" kern="1200" dirty="0" smtClean="0">
              <a:latin typeface="Calibri"/>
              <a:ea typeface="+mn-ea"/>
              <a:cs typeface="+mn-cs"/>
            </a:rPr>
            <a:t>Documentación </a:t>
          </a:r>
          <a:endParaRPr lang="es-CO" sz="800" b="1" kern="1200" dirty="0">
            <a:latin typeface="Calibri"/>
            <a:ea typeface="+mn-ea"/>
            <a:cs typeface="+mn-cs"/>
          </a:endParaRPr>
        </a:p>
      </dsp:txBody>
      <dsp:txXfrm>
        <a:off x="2846683" y="2635432"/>
        <a:ext cx="1882952" cy="642021"/>
      </dsp:txXfrm>
    </dsp:sp>
    <dsp:sp modelId="{5A83F171-2244-4D67-873B-973288F5C136}">
      <dsp:nvSpPr>
        <dsp:cNvPr id="0" name=""/>
        <dsp:cNvSpPr/>
      </dsp:nvSpPr>
      <dsp:spPr>
        <a:xfrm>
          <a:off x="5170244" y="0"/>
          <a:ext cx="2403625" cy="3471289"/>
        </a:xfrm>
        <a:prstGeom prst="roundRect">
          <a:avLst>
            <a:gd name="adj" fmla="val 10000"/>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b="1" kern="1200" smtClean="0">
              <a:latin typeface="Calibri"/>
              <a:ea typeface="+mn-ea"/>
              <a:cs typeface="+mn-cs"/>
            </a:rPr>
            <a:t>3. </a:t>
          </a:r>
          <a:r>
            <a:rPr lang="es-ES" sz="2700" kern="1200" smtClean="0">
              <a:latin typeface="Calibri"/>
              <a:ea typeface="+mn-ea"/>
              <a:cs typeface="+mn-cs"/>
            </a:rPr>
            <a:t>Recolección procesamiento</a:t>
          </a:r>
          <a:endParaRPr lang="es-CO" sz="2700" kern="1200" dirty="0">
            <a:latin typeface="Calibri"/>
            <a:ea typeface="+mn-ea"/>
            <a:cs typeface="+mn-cs"/>
          </a:endParaRPr>
        </a:p>
      </dsp:txBody>
      <dsp:txXfrm>
        <a:off x="5170244" y="0"/>
        <a:ext cx="2403625" cy="1041386"/>
      </dsp:txXfrm>
    </dsp:sp>
    <dsp:sp modelId="{616CBE91-2D5F-4CE3-AD4F-04757F2D1B5A}">
      <dsp:nvSpPr>
        <dsp:cNvPr id="0" name=""/>
        <dsp:cNvSpPr/>
      </dsp:nvSpPr>
      <dsp:spPr>
        <a:xfrm>
          <a:off x="5410607" y="1042403"/>
          <a:ext cx="1922900" cy="1046641"/>
        </a:xfrm>
        <a:prstGeom prst="roundRect">
          <a:avLst>
            <a:gd name="adj" fmla="val 10000"/>
          </a:avLst>
        </a:prstGeom>
        <a:solidFill>
          <a:srgbClr val="F6AB00"/>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s-CO" sz="2400" b="1" kern="1200" dirty="0" smtClean="0">
              <a:latin typeface="Calibri"/>
              <a:ea typeface="+mn-ea"/>
              <a:cs typeface="+mn-cs"/>
            </a:rPr>
            <a:t>Aplicación IRD</a:t>
          </a:r>
          <a:endParaRPr lang="es-CO" sz="2400" b="1" kern="1200" dirty="0">
            <a:latin typeface="Calibri"/>
            <a:ea typeface="+mn-ea"/>
            <a:cs typeface="+mn-cs"/>
          </a:endParaRPr>
        </a:p>
      </dsp:txBody>
      <dsp:txXfrm>
        <a:off x="5441262" y="1073058"/>
        <a:ext cx="1861590" cy="985331"/>
      </dsp:txXfrm>
    </dsp:sp>
    <dsp:sp modelId="{64392EF7-50CD-4DE2-8F50-F6891AF40281}">
      <dsp:nvSpPr>
        <dsp:cNvPr id="0" name=""/>
        <dsp:cNvSpPr/>
      </dsp:nvSpPr>
      <dsp:spPr>
        <a:xfrm>
          <a:off x="5410607" y="2250066"/>
          <a:ext cx="1922900" cy="1046641"/>
        </a:xfrm>
        <a:prstGeom prst="roundRect">
          <a:avLst>
            <a:gd name="adj" fmla="val 10000"/>
          </a:avLst>
        </a:prstGeom>
        <a:solidFill>
          <a:srgbClr val="F6AB00"/>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s-CO" sz="2400" b="1" kern="1200" smtClean="0">
              <a:latin typeface="Calibri"/>
              <a:ea typeface="+mn-ea"/>
              <a:cs typeface="+mn-cs"/>
            </a:rPr>
            <a:t>Análisis</a:t>
          </a:r>
          <a:endParaRPr lang="es-CO" sz="2400" b="1" kern="1200" dirty="0">
            <a:latin typeface="Calibri"/>
            <a:ea typeface="+mn-ea"/>
            <a:cs typeface="+mn-cs"/>
          </a:endParaRPr>
        </a:p>
      </dsp:txBody>
      <dsp:txXfrm>
        <a:off x="5441262" y="2280721"/>
        <a:ext cx="1861590" cy="985331"/>
      </dsp:txXfrm>
    </dsp:sp>
    <dsp:sp modelId="{D605D6D1-2AA4-4378-896D-0C6E9638445B}">
      <dsp:nvSpPr>
        <dsp:cNvPr id="0" name=""/>
        <dsp:cNvSpPr/>
      </dsp:nvSpPr>
      <dsp:spPr>
        <a:xfrm>
          <a:off x="7754141" y="0"/>
          <a:ext cx="2403625" cy="3471289"/>
        </a:xfrm>
        <a:prstGeom prst="roundRect">
          <a:avLst>
            <a:gd name="adj" fmla="val 10000"/>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b="1" kern="1200" smtClean="0">
              <a:latin typeface="Calibri"/>
              <a:ea typeface="+mn-ea"/>
              <a:cs typeface="+mn-cs"/>
            </a:rPr>
            <a:t>4. </a:t>
          </a:r>
          <a:r>
            <a:rPr lang="es-ES" sz="2700" kern="1200" smtClean="0">
              <a:latin typeface="Calibri"/>
              <a:ea typeface="+mn-ea"/>
              <a:cs typeface="+mn-cs"/>
            </a:rPr>
            <a:t>Informe Final</a:t>
          </a:r>
          <a:endParaRPr lang="es-CO" sz="2700" kern="1200" dirty="0">
            <a:latin typeface="Calibri"/>
            <a:ea typeface="+mn-ea"/>
            <a:cs typeface="+mn-cs"/>
          </a:endParaRPr>
        </a:p>
      </dsp:txBody>
      <dsp:txXfrm>
        <a:off x="7754141" y="0"/>
        <a:ext cx="2403625" cy="1041386"/>
      </dsp:txXfrm>
    </dsp:sp>
    <dsp:sp modelId="{6D2B8309-9E64-4E6C-B0A5-B8E963F72B2A}">
      <dsp:nvSpPr>
        <dsp:cNvPr id="0" name=""/>
        <dsp:cNvSpPr/>
      </dsp:nvSpPr>
      <dsp:spPr>
        <a:xfrm>
          <a:off x="7994504" y="1041683"/>
          <a:ext cx="1922900" cy="681969"/>
        </a:xfrm>
        <a:prstGeom prst="roundRect">
          <a:avLst>
            <a:gd name="adj" fmla="val 10000"/>
          </a:avLst>
        </a:prstGeom>
        <a:solidFill>
          <a:srgbClr val="E4061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ES" sz="1800" b="1" kern="1200" dirty="0" smtClean="0">
              <a:latin typeface="Calibri"/>
              <a:ea typeface="+mn-ea"/>
              <a:cs typeface="+mn-cs"/>
            </a:rPr>
            <a:t>Documento maestro</a:t>
          </a:r>
          <a:endParaRPr lang="es-CO" sz="1800" b="1" kern="1200" dirty="0">
            <a:latin typeface="Calibri"/>
            <a:ea typeface="+mn-ea"/>
            <a:cs typeface="+mn-cs"/>
          </a:endParaRPr>
        </a:p>
      </dsp:txBody>
      <dsp:txXfrm>
        <a:off x="8014478" y="1061657"/>
        <a:ext cx="1882952" cy="642021"/>
      </dsp:txXfrm>
    </dsp:sp>
    <dsp:sp modelId="{97A35FE3-49AA-4300-9883-1E092B888611}">
      <dsp:nvSpPr>
        <dsp:cNvPr id="0" name=""/>
        <dsp:cNvSpPr/>
      </dsp:nvSpPr>
      <dsp:spPr>
        <a:xfrm>
          <a:off x="7994504" y="1828570"/>
          <a:ext cx="1922900" cy="681969"/>
        </a:xfrm>
        <a:prstGeom prst="roundRect">
          <a:avLst>
            <a:gd name="adj" fmla="val 10000"/>
          </a:avLst>
        </a:prstGeom>
        <a:solidFill>
          <a:srgbClr val="E4061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CO" sz="1800" b="1" kern="1200" smtClean="0">
              <a:latin typeface="Calibri"/>
              <a:ea typeface="+mn-ea"/>
              <a:cs typeface="+mn-cs"/>
            </a:rPr>
            <a:t>Planes de mejoramiento</a:t>
          </a:r>
          <a:endParaRPr lang="es-CO" sz="1800" b="1" kern="1200" dirty="0">
            <a:latin typeface="Calibri"/>
            <a:ea typeface="+mn-ea"/>
            <a:cs typeface="+mn-cs"/>
          </a:endParaRPr>
        </a:p>
      </dsp:txBody>
      <dsp:txXfrm>
        <a:off x="8014478" y="1848544"/>
        <a:ext cx="1882952" cy="642021"/>
      </dsp:txXfrm>
    </dsp:sp>
    <dsp:sp modelId="{9A6B90DD-D336-4B5E-840A-976ACC7E01FE}">
      <dsp:nvSpPr>
        <dsp:cNvPr id="0" name=""/>
        <dsp:cNvSpPr/>
      </dsp:nvSpPr>
      <dsp:spPr>
        <a:xfrm>
          <a:off x="7994504" y="2615458"/>
          <a:ext cx="1922900" cy="681969"/>
        </a:xfrm>
        <a:prstGeom prst="roundRect">
          <a:avLst>
            <a:gd name="adj" fmla="val 10000"/>
          </a:avLst>
        </a:prstGeom>
        <a:solidFill>
          <a:srgbClr val="E40613"/>
        </a:soli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s-CO" sz="1800" b="1" kern="1200" smtClean="0">
              <a:latin typeface="Calibri"/>
              <a:ea typeface="+mn-ea"/>
              <a:cs typeface="+mn-cs"/>
            </a:rPr>
            <a:t>Socialización de resultados</a:t>
          </a:r>
          <a:endParaRPr lang="es-CO" sz="1800" b="1" kern="1200" dirty="0">
            <a:latin typeface="Calibri"/>
            <a:ea typeface="+mn-ea"/>
            <a:cs typeface="+mn-cs"/>
          </a:endParaRPr>
        </a:p>
      </dsp:txBody>
      <dsp:txXfrm>
        <a:off x="8014478" y="2635432"/>
        <a:ext cx="1882952" cy="6420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0EBE5-A2CB-43F5-9F0A-2307BC56BED1}" type="datetimeFigureOut">
              <a:rPr lang="es-ES" smtClean="0"/>
              <a:pPr/>
              <a:t>13/10/2016</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E2E78-0C1F-4A8F-9CE8-957FED279F62}" type="slidenum">
              <a:rPr lang="es-ES" smtClean="0"/>
              <a:pPr/>
              <a:t>‹Nº›</a:t>
            </a:fld>
            <a:endParaRPr lang="es-ES"/>
          </a:p>
        </p:txBody>
      </p:sp>
    </p:spTree>
    <p:extLst>
      <p:ext uri="{BB962C8B-B14F-4D97-AF65-F5344CB8AC3E}">
        <p14:creationId xmlns:p14="http://schemas.microsoft.com/office/powerpoint/2010/main" xmlns="" val="160205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F30E45C-95DA-4C33-9C40-501F0C6771D7}" type="slidenum">
              <a:rPr lang="es-ES" smtClean="0"/>
              <a:pPr/>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377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68972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68782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54851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F30E45C-95DA-4C33-9C40-501F0C6771D7}" type="slidenum">
              <a:rPr lang="es-ES" smtClean="0"/>
              <a:pPr/>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5137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32724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07496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11209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24675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DD2F11A-D72C-4864-88AB-EC3C806171EE}" type="datetimeFigureOut">
              <a:rPr lang="es-ES" smtClean="0"/>
              <a:pPr/>
              <a:t>13/10/2016</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57566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DD2F11A-D72C-4864-88AB-EC3C806171EE}" type="datetimeFigureOut">
              <a:rPr lang="es-ES" smtClean="0"/>
              <a:pPr/>
              <a:t>13/10/2016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F30E45C-95DA-4C33-9C40-501F0C6771D7}" type="slidenum">
              <a:rPr lang="es-ES" smtClean="0"/>
              <a:pPr/>
              <a:t>‹Nº›</a:t>
            </a:fld>
            <a:endParaRPr lang="es-ES"/>
          </a:p>
        </p:txBody>
      </p:sp>
    </p:spTree>
    <p:extLst>
      <p:ext uri="{BB962C8B-B14F-4D97-AF65-F5344CB8AC3E}">
        <p14:creationId xmlns:p14="http://schemas.microsoft.com/office/powerpoint/2010/main" xmlns="" val="262314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DD2F11A-D72C-4864-88AB-EC3C806171EE}" type="datetimeFigureOut">
              <a:rPr lang="es-ES" smtClean="0"/>
              <a:pPr/>
              <a:t>13/10/2016</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30E45C-95DA-4C33-9C40-501F0C6771D7}" type="slidenum">
              <a:rPr lang="es-ES" smtClean="0"/>
              <a:pPr/>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3633948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CO" sz="4800" spc="0" dirty="0">
                <a:ln w="0"/>
                <a:solidFill>
                  <a:schemeClr val="accent1">
                    <a:lumMod val="50000"/>
                  </a:schemeClr>
                </a:solidFill>
                <a:effectLst>
                  <a:outerShdw blurRad="38100" dist="25400" dir="5400000" algn="ctr" rotWithShape="0">
                    <a:srgbClr val="6E747A">
                      <a:alpha val="43000"/>
                    </a:srgbClr>
                  </a:outerShdw>
                </a:effectLst>
              </a:rPr>
              <a:t>AUTOEVALUACIÓN CON FINES DE ACREDITACIÓN</a:t>
            </a:r>
            <a:r>
              <a:rPr lang="es-ES" sz="4800" spc="0" dirty="0">
                <a:ln w="0"/>
                <a:solidFill>
                  <a:schemeClr val="accent1">
                    <a:lumMod val="50000"/>
                  </a:schemeClr>
                </a:solidFill>
                <a:effectLst>
                  <a:outerShdw blurRad="38100" dist="25400" dir="5400000" algn="ctr" rotWithShape="0">
                    <a:srgbClr val="6E747A">
                      <a:alpha val="43000"/>
                    </a:srgbClr>
                  </a:outerShdw>
                </a:effectLst>
              </a:rPr>
              <a:t/>
            </a:r>
            <a:br>
              <a:rPr lang="es-ES" sz="4800" spc="0" dirty="0">
                <a:ln w="0"/>
                <a:solidFill>
                  <a:schemeClr val="accent1">
                    <a:lumMod val="50000"/>
                  </a:schemeClr>
                </a:solidFill>
                <a:effectLst>
                  <a:outerShdw blurRad="38100" dist="25400" dir="5400000" algn="ctr" rotWithShape="0">
                    <a:srgbClr val="6E747A">
                      <a:alpha val="43000"/>
                    </a:srgbClr>
                  </a:outerShdw>
                </a:effectLst>
              </a:rPr>
            </a:br>
            <a:r>
              <a:rPr lang="es-CO" sz="4800" spc="0" dirty="0">
                <a:ln w="0"/>
                <a:solidFill>
                  <a:schemeClr val="accent1">
                    <a:lumMod val="50000"/>
                  </a:schemeClr>
                </a:solidFill>
                <a:effectLst>
                  <a:outerShdw blurRad="38100" dist="25400" dir="5400000" algn="ctr" rotWithShape="0">
                    <a:srgbClr val="6E747A">
                      <a:alpha val="43000"/>
                    </a:srgbClr>
                  </a:outerShdw>
                </a:effectLst>
              </a:rPr>
              <a:t>PROGRAMA DE LICENCIATURA EN FILOSOFÍA Y LETRAS</a:t>
            </a:r>
            <a:endParaRPr lang="es-ES" sz="4800" spc="0" dirty="0">
              <a:ln w="0"/>
              <a:solidFill>
                <a:schemeClr val="accent1">
                  <a:lumMod val="50000"/>
                </a:schemeClr>
              </a:solidFill>
              <a:effectLst>
                <a:outerShdw blurRad="38100" dist="25400" dir="5400000" algn="ctr" rotWithShape="0">
                  <a:srgbClr val="6E747A">
                    <a:alpha val="43000"/>
                  </a:srgbClr>
                </a:outerShdw>
              </a:effectLst>
            </a:endParaRPr>
          </a:p>
        </p:txBody>
      </p:sp>
      <p:grpSp>
        <p:nvGrpSpPr>
          <p:cNvPr id="19" name="Shape 2031"/>
          <p:cNvGrpSpPr>
            <a:grpSpLocks noChangeAspect="1"/>
          </p:cNvGrpSpPr>
          <p:nvPr/>
        </p:nvGrpSpPr>
        <p:grpSpPr>
          <a:xfrm>
            <a:off x="6300831" y="4477412"/>
            <a:ext cx="1960307" cy="1741598"/>
            <a:chOff x="5292575" y="3681900"/>
            <a:chExt cx="420150" cy="373275"/>
          </a:xfrm>
        </p:grpSpPr>
        <p:sp>
          <p:nvSpPr>
            <p:cNvPr id="20" name="Shape 2032"/>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2033"/>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 name="Shape 2034"/>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2035"/>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 name="Shape 2036"/>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2037"/>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2038"/>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pic>
        <p:nvPicPr>
          <p:cNvPr id="33796" name="Picture 4" descr="http://sipersn.udenar.edu.co:90/sipersn/imagenes/logos_png/udenar.png"/>
          <p:cNvPicPr>
            <a:picLocks noChangeAspect="1" noChangeArrowheads="1"/>
          </p:cNvPicPr>
          <p:nvPr/>
        </p:nvPicPr>
        <p:blipFill>
          <a:blip r:embed="rId2" cstate="print"/>
          <a:srcRect/>
          <a:stretch>
            <a:fillRect/>
          </a:stretch>
        </p:blipFill>
        <p:spPr bwMode="auto">
          <a:xfrm>
            <a:off x="5284577" y="384890"/>
            <a:ext cx="1636473" cy="1241825"/>
          </a:xfrm>
          <a:prstGeom prst="rect">
            <a:avLst/>
          </a:prstGeom>
          <a:noFill/>
        </p:spPr>
      </p:pic>
      <p:pic>
        <p:nvPicPr>
          <p:cNvPr id="28" name="Imagen 4"/>
          <p:cNvPicPr>
            <a:picLocks noChangeAspect="1"/>
          </p:cNvPicPr>
          <p:nvPr/>
        </p:nvPicPr>
        <p:blipFill rotWithShape="1">
          <a:blip r:embed="rId3" cstate="print">
            <a:extLst>
              <a:ext uri="{28A0092B-C50C-407E-A947-70E740481C1C}">
                <a14:useLocalDpi xmlns:a14="http://schemas.microsoft.com/office/drawing/2010/main" xmlns="" val="0"/>
              </a:ext>
            </a:extLst>
          </a:blip>
          <a:srcRect b="36549"/>
          <a:stretch/>
        </p:blipFill>
        <p:spPr>
          <a:xfrm>
            <a:off x="4181430" y="4469243"/>
            <a:ext cx="1951366" cy="1823538"/>
          </a:xfrm>
          <a:prstGeom prst="rect">
            <a:avLst/>
          </a:prstGeom>
        </p:spPr>
      </p:pic>
    </p:spTree>
    <p:extLst>
      <p:ext uri="{BB962C8B-B14F-4D97-AF65-F5344CB8AC3E}">
        <p14:creationId xmlns:p14="http://schemas.microsoft.com/office/powerpoint/2010/main" xmlns="" val="315795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Informe Final</a:t>
            </a:r>
            <a:endParaRPr lang="es-ES" b="1" dirty="0"/>
          </a:p>
        </p:txBody>
      </p:sp>
      <p:sp>
        <p:nvSpPr>
          <p:cNvPr id="3" name="Marcador de contenido 2"/>
          <p:cNvSpPr>
            <a:spLocks noGrp="1"/>
          </p:cNvSpPr>
          <p:nvPr>
            <p:ph idx="1"/>
          </p:nvPr>
        </p:nvSpPr>
        <p:spPr/>
        <p:txBody>
          <a:bodyPr>
            <a:normAutofit/>
          </a:bodyPr>
          <a:lstStyle/>
          <a:p>
            <a:pPr marL="0" indent="0" algn="just">
              <a:buNone/>
            </a:pPr>
            <a:r>
              <a:rPr lang="es-CO" sz="3000" dirty="0" smtClean="0"/>
              <a:t>	Con </a:t>
            </a:r>
            <a:r>
              <a:rPr lang="es-CO" sz="3000" dirty="0"/>
              <a:t>los resultados obtenidos de la etapa de autoevaluación, es pertinente la elaboración de planes de mejoramiento a corto, mediano y largo plazo sobre aquellos indicadores cuya valoración evidenció debilidad, tomando como referente la ponderación</a:t>
            </a:r>
            <a:r>
              <a:rPr lang="es-CO" sz="3000" dirty="0" smtClean="0"/>
              <a:t>.</a:t>
            </a:r>
          </a:p>
          <a:p>
            <a:pPr marL="0" indent="0" algn="just">
              <a:buNone/>
            </a:pPr>
            <a:r>
              <a:rPr lang="es-CO" sz="3000" dirty="0" smtClean="0"/>
              <a:t>	Los </a:t>
            </a:r>
            <a:r>
              <a:rPr lang="es-CO" sz="3000" dirty="0"/>
              <a:t>planes de mejoramiento contienen las estrategias puntuales que llevarán al Programa al mejoramiento significativo de su calidad, por lo cual, la institución ha manifestado su compromiso para materializar estos planes. </a:t>
            </a:r>
            <a:endParaRPr lang="es-ES" sz="3000" dirty="0"/>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27698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Informe Final</a:t>
            </a:r>
            <a:endParaRPr lang="es-ES" b="1" dirty="0"/>
          </a:p>
        </p:txBody>
      </p:sp>
      <p:sp>
        <p:nvSpPr>
          <p:cNvPr id="3" name="Marcador de contenido 2"/>
          <p:cNvSpPr>
            <a:spLocks noGrp="1"/>
          </p:cNvSpPr>
          <p:nvPr>
            <p:ph idx="1"/>
          </p:nvPr>
        </p:nvSpPr>
        <p:spPr>
          <a:xfrm>
            <a:off x="1097280" y="1845734"/>
            <a:ext cx="10058400" cy="4504266"/>
          </a:xfrm>
        </p:spPr>
        <p:txBody>
          <a:bodyPr>
            <a:normAutofit lnSpcReduction="10000"/>
          </a:bodyPr>
          <a:lstStyle/>
          <a:p>
            <a:pPr marL="0" indent="0" algn="just">
              <a:buNone/>
            </a:pPr>
            <a:r>
              <a:rPr lang="es-CO" sz="3000" dirty="0" smtClean="0"/>
              <a:t>	Cabe </a:t>
            </a:r>
            <a:r>
              <a:rPr lang="es-CO" sz="3000" dirty="0"/>
              <a:t>anotar que la elaboración del documento inició desde el momento en que comenzó el proceso y culmina con la revisión del documento por los Directivos de la Institución. En el proceso existen muchas fases de </a:t>
            </a:r>
            <a:r>
              <a:rPr lang="es-CO" sz="3000" dirty="0" smtClean="0"/>
              <a:t>retroalimentación. </a:t>
            </a:r>
            <a:endParaRPr lang="es-ES" sz="3000" dirty="0"/>
          </a:p>
          <a:p>
            <a:pPr marL="0" indent="0" algn="just">
              <a:buNone/>
            </a:pPr>
            <a:r>
              <a:rPr lang="es-CO" sz="3000" dirty="0" smtClean="0"/>
              <a:t>	Las </a:t>
            </a:r>
            <a:r>
              <a:rPr lang="es-CO" sz="3000" dirty="0"/>
              <a:t>estrategias para hacer público los resultados del proceso de acreditación son: el sitio WEB oficial y socializaciones a través de asambleas </a:t>
            </a:r>
            <a:r>
              <a:rPr lang="es-CO" sz="3000" dirty="0" err="1"/>
              <a:t>estamentarias</a:t>
            </a:r>
            <a:r>
              <a:rPr lang="es-CO" sz="3000" dirty="0"/>
              <a:t> (Viernes 20 de mayo de 2016, Auditorio de Derecho). Es importante resaltar que la publicación de los resultados es continua durante el desarrollo, como estrategia para mantener informados a los estamentos y recopilar sus sugerencias.</a:t>
            </a:r>
            <a:endParaRPr lang="es-ES" sz="3000" dirty="0"/>
          </a:p>
          <a:p>
            <a:pPr marL="0" indent="0">
              <a:buNone/>
            </a:pPr>
            <a:endParaRPr lang="es-ES" sz="2600"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99978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97280" y="1734206"/>
            <a:ext cx="10058400" cy="2590905"/>
          </a:xfrm>
        </p:spPr>
        <p:txBody>
          <a:bodyPr anchor="ctr">
            <a:normAutofit/>
          </a:bodyPr>
          <a:lstStyle/>
          <a:p>
            <a:pPr algn="ctr"/>
            <a:r>
              <a:rPr lang="es-CO" spc="0" dirty="0" smtClean="0">
                <a:ln w="0"/>
                <a:solidFill>
                  <a:schemeClr val="accent1">
                    <a:lumMod val="50000"/>
                  </a:schemeClr>
                </a:solidFill>
                <a:effectLst>
                  <a:outerShdw blurRad="38100" dist="25400" dir="5400000" algn="ctr" rotWithShape="0">
                    <a:srgbClr val="6E747A">
                      <a:alpha val="43000"/>
                    </a:srgbClr>
                  </a:outerShdw>
                </a:effectLst>
              </a:rPr>
              <a:t>AUTOEVALUACIÓN</a:t>
            </a:r>
            <a:endParaRPr lang="es-ES" spc="0" dirty="0">
              <a:ln w="0"/>
              <a:solidFill>
                <a:schemeClr val="accent1">
                  <a:lumMod val="50000"/>
                </a:schemeClr>
              </a:solidFill>
              <a:effectLst>
                <a:outerShdw blurRad="38100" dist="25400" dir="5400000" algn="ctr" rotWithShape="0">
                  <a:srgbClr val="6E747A">
                    <a:alpha val="43000"/>
                  </a:srgbClr>
                </a:outerShdw>
              </a:effectLst>
            </a:endParaRPr>
          </a:p>
        </p:txBody>
      </p:sp>
      <p:grpSp>
        <p:nvGrpSpPr>
          <p:cNvPr id="5" name="Shape 2031"/>
          <p:cNvGrpSpPr>
            <a:grpSpLocks noChangeAspect="1"/>
          </p:cNvGrpSpPr>
          <p:nvPr/>
        </p:nvGrpSpPr>
        <p:grpSpPr>
          <a:xfrm>
            <a:off x="5386425" y="4635069"/>
            <a:ext cx="1528251" cy="1357746"/>
            <a:chOff x="5292575" y="3681900"/>
            <a:chExt cx="420150" cy="373275"/>
          </a:xfrm>
        </p:grpSpPr>
        <p:sp>
          <p:nvSpPr>
            <p:cNvPr id="7" name="Shape 2032"/>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2033"/>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2034"/>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2035"/>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2036"/>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2037"/>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2038"/>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xmlns="" val="35880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Factores</a:t>
            </a:r>
            <a:endParaRPr lang="es-ES" b="1" dirty="0"/>
          </a:p>
        </p:txBody>
      </p:sp>
      <p:sp>
        <p:nvSpPr>
          <p:cNvPr id="3" name="Marcador de contenido 2"/>
          <p:cNvSpPr>
            <a:spLocks noGrp="1"/>
          </p:cNvSpPr>
          <p:nvPr>
            <p:ph idx="1"/>
          </p:nvPr>
        </p:nvSpPr>
        <p:spPr/>
        <p:txBody>
          <a:bodyPr>
            <a:normAutofit fontScale="92500" lnSpcReduction="10000"/>
          </a:bodyPr>
          <a:lstStyle/>
          <a:p>
            <a:pPr marL="355600" indent="-355600">
              <a:buFont typeface="Courier New" panose="02070309020205020404" pitchFamily="49" charset="0"/>
              <a:buChar char="o"/>
            </a:pPr>
            <a:r>
              <a:rPr lang="es-ES" dirty="0" smtClean="0"/>
              <a:t>FACTOR 1: MISIÓN, PROYECTO INSTITUCIONAL Y DE PROGRAMA.</a:t>
            </a:r>
          </a:p>
          <a:p>
            <a:pPr marL="355600" indent="-355600">
              <a:buFont typeface="Courier New" panose="02070309020205020404" pitchFamily="49" charset="0"/>
              <a:buChar char="o"/>
            </a:pPr>
            <a:r>
              <a:rPr lang="es-ES" dirty="0" smtClean="0"/>
              <a:t>FACTOR 2: ESTUDIANTES.</a:t>
            </a:r>
          </a:p>
          <a:p>
            <a:pPr marL="355600" indent="-355600">
              <a:buFont typeface="Courier New" panose="02070309020205020404" pitchFamily="49" charset="0"/>
              <a:buChar char="o"/>
            </a:pPr>
            <a:r>
              <a:rPr lang="es-ES" dirty="0" smtClean="0"/>
              <a:t>FACTOR 3: PROFESORES.</a:t>
            </a:r>
          </a:p>
          <a:p>
            <a:pPr marL="355600" indent="-355600">
              <a:buFont typeface="Courier New" panose="02070309020205020404" pitchFamily="49" charset="0"/>
              <a:buChar char="o"/>
            </a:pPr>
            <a:r>
              <a:rPr lang="es-ES" dirty="0" smtClean="0"/>
              <a:t>FACTOR 4: PROCESOS ACADÉMICOS. </a:t>
            </a:r>
          </a:p>
          <a:p>
            <a:pPr marL="355600" indent="-355600">
              <a:buFont typeface="Courier New" panose="02070309020205020404" pitchFamily="49" charset="0"/>
              <a:buChar char="o"/>
            </a:pPr>
            <a:r>
              <a:rPr lang="es-ES" dirty="0" smtClean="0"/>
              <a:t>FACTOR 5: VISIBILIDAD NACIONAL E INTERNACIONAL.</a:t>
            </a:r>
          </a:p>
          <a:p>
            <a:pPr marL="355600" indent="-355600">
              <a:buFont typeface="Courier New" panose="02070309020205020404" pitchFamily="49" charset="0"/>
              <a:buChar char="o"/>
            </a:pPr>
            <a:r>
              <a:rPr lang="es-ES" dirty="0" smtClean="0"/>
              <a:t>FACTOR 6: INVESTIGACIÓN, INNOVACIÓN Y CREACIÓN ARTÍSTICA Y CULTURAL.</a:t>
            </a:r>
          </a:p>
          <a:p>
            <a:pPr marL="355600" indent="-355600">
              <a:buFont typeface="Courier New" panose="02070309020205020404" pitchFamily="49" charset="0"/>
              <a:buChar char="o"/>
            </a:pPr>
            <a:r>
              <a:rPr lang="es-ES" dirty="0" smtClean="0"/>
              <a:t>FACTOR 7: BIENESTAR INSTITUCIONAL.</a:t>
            </a:r>
          </a:p>
          <a:p>
            <a:pPr marL="355600" indent="-355600">
              <a:buFont typeface="Courier New" panose="02070309020205020404" pitchFamily="49" charset="0"/>
              <a:buChar char="o"/>
            </a:pPr>
            <a:r>
              <a:rPr lang="es-ES" dirty="0" smtClean="0"/>
              <a:t>FACTOR 8: ORGANIZACIÓN, ADMINISTRACIÓN Y GESTIÓN. </a:t>
            </a:r>
          </a:p>
          <a:p>
            <a:pPr marL="355600" indent="-355600">
              <a:buFont typeface="Courier New" panose="02070309020205020404" pitchFamily="49" charset="0"/>
              <a:buChar char="o"/>
            </a:pPr>
            <a:r>
              <a:rPr lang="es-ES" dirty="0" smtClean="0"/>
              <a:t>FACTOR 9: IMPACTO DE LOS EGRESADOS EN EL MEDIO. </a:t>
            </a:r>
          </a:p>
          <a:p>
            <a:pPr marL="355600" indent="-355600">
              <a:buFont typeface="Courier New" panose="02070309020205020404" pitchFamily="49" charset="0"/>
              <a:buChar char="o"/>
            </a:pPr>
            <a:r>
              <a:rPr lang="es-ES" dirty="0" smtClean="0"/>
              <a:t>FACTOR 10: RECURSOS FÍSICOS Y FINANCIEROS.</a:t>
            </a:r>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269636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2" name="Título 1"/>
          <p:cNvSpPr>
            <a:spLocks noGrp="1"/>
          </p:cNvSpPr>
          <p:nvPr>
            <p:ph type="title"/>
          </p:nvPr>
        </p:nvSpPr>
        <p:spPr/>
        <p:txBody>
          <a:bodyPr>
            <a:normAutofit/>
          </a:bodyPr>
          <a:lstStyle/>
          <a:p>
            <a:r>
              <a:rPr lang="es-ES" sz="4200" dirty="0"/>
              <a:t>FACTOR 1: MISIÓN, PROYECTO INSTITUCIONAL Y DE </a:t>
            </a:r>
            <a:r>
              <a:rPr lang="es-ES" sz="4200" dirty="0" smtClean="0"/>
              <a:t>PROGRAMA</a:t>
            </a:r>
            <a:endParaRPr lang="es-ES" sz="4200" dirty="0"/>
          </a:p>
        </p:txBody>
      </p:sp>
      <p:sp>
        <p:nvSpPr>
          <p:cNvPr id="3" name="Marcador de contenido 2"/>
          <p:cNvSpPr>
            <a:spLocks noGrp="1"/>
          </p:cNvSpPr>
          <p:nvPr>
            <p:ph idx="1"/>
          </p:nvPr>
        </p:nvSpPr>
        <p:spPr>
          <a:xfrm>
            <a:off x="1097280" y="1693329"/>
            <a:ext cx="10058400" cy="4402666"/>
          </a:xfrm>
        </p:spPr>
        <p:txBody>
          <a:bodyPr>
            <a:noAutofit/>
          </a:bodyPr>
          <a:lstStyle/>
          <a:p>
            <a:pPr algn="just"/>
            <a:r>
              <a:rPr lang="es-CO" dirty="0" smtClean="0"/>
              <a:t>El PEI </a:t>
            </a:r>
            <a:r>
              <a:rPr lang="es-CO" dirty="0"/>
              <a:t>presenta a la comunidad académica la Misión y Visión que dan sentido al que hacer institucional, información que es ampliamente difundida </a:t>
            </a:r>
            <a:r>
              <a:rPr lang="es-CO" dirty="0" smtClean="0"/>
              <a:t>pero se debe garantizar mayor apropiación.</a:t>
            </a:r>
          </a:p>
          <a:p>
            <a:pPr algn="just"/>
            <a:r>
              <a:rPr lang="es-CO" dirty="0" smtClean="0"/>
              <a:t>Se </a:t>
            </a:r>
            <a:r>
              <a:rPr lang="es-CO" dirty="0"/>
              <a:t>reconoce </a:t>
            </a:r>
            <a:r>
              <a:rPr lang="es-CO" dirty="0" smtClean="0"/>
              <a:t>una </a:t>
            </a:r>
            <a:r>
              <a:rPr lang="es-CO" dirty="0"/>
              <a:t>alta coherencia del PEP</a:t>
            </a:r>
            <a:r>
              <a:rPr lang="es-CO" b="1" dirty="0"/>
              <a:t> </a:t>
            </a:r>
            <a:r>
              <a:rPr lang="es-CO" dirty="0"/>
              <a:t>con el </a:t>
            </a:r>
            <a:r>
              <a:rPr lang="es-CO" dirty="0" smtClean="0"/>
              <a:t>PEI, los </a:t>
            </a:r>
            <a:r>
              <a:rPr lang="es-CO" dirty="0"/>
              <a:t>campos de acción </a:t>
            </a:r>
            <a:r>
              <a:rPr lang="es-CO" dirty="0" smtClean="0"/>
              <a:t>profesional/disciplinar</a:t>
            </a:r>
            <a:r>
              <a:rPr lang="es-CO" dirty="0"/>
              <a:t>, los objetivos, lineamientos, metas, </a:t>
            </a:r>
            <a:r>
              <a:rPr lang="es-CO" dirty="0" smtClean="0"/>
              <a:t>políticas/estrategias </a:t>
            </a:r>
            <a:r>
              <a:rPr lang="es-CO" dirty="0"/>
              <a:t>de planeación y evaluación </a:t>
            </a:r>
            <a:r>
              <a:rPr lang="es-CO" dirty="0" smtClean="0"/>
              <a:t>además del </a:t>
            </a:r>
            <a:r>
              <a:rPr lang="es-CO" dirty="0"/>
              <a:t>sistema de aseguramiento de </a:t>
            </a:r>
            <a:r>
              <a:rPr lang="es-CO" dirty="0" smtClean="0"/>
              <a:t>calidad</a:t>
            </a:r>
          </a:p>
          <a:p>
            <a:pPr algn="just"/>
            <a:r>
              <a:rPr lang="es-CO" dirty="0" smtClean="0"/>
              <a:t>S</a:t>
            </a:r>
            <a:r>
              <a:rPr lang="es-CO" dirty="0" smtClean="0"/>
              <a:t>e </a:t>
            </a:r>
            <a:r>
              <a:rPr lang="es-CO" dirty="0"/>
              <a:t>han desarrollado estrategias </a:t>
            </a:r>
            <a:r>
              <a:rPr lang="es-CO" dirty="0" smtClean="0"/>
              <a:t>de </a:t>
            </a:r>
            <a:r>
              <a:rPr lang="es-CO" dirty="0"/>
              <a:t>actualización y difusión, se encuentra además una alta comprensión del PEP por parte de la comunidad </a:t>
            </a:r>
            <a:r>
              <a:rPr lang="es-CO" dirty="0" smtClean="0"/>
              <a:t>académica, se concluye </a:t>
            </a:r>
            <a:r>
              <a:rPr lang="es-CO" dirty="0"/>
              <a:t>la necesidad de actualizar el </a:t>
            </a:r>
            <a:r>
              <a:rPr lang="es-CO" dirty="0" smtClean="0"/>
              <a:t>PEP. </a:t>
            </a:r>
          </a:p>
          <a:p>
            <a:pPr algn="just"/>
            <a:r>
              <a:rPr lang="es-CO" dirty="0" smtClean="0"/>
              <a:t>S</a:t>
            </a:r>
            <a:r>
              <a:rPr lang="es-CO" dirty="0" smtClean="0"/>
              <a:t>e </a:t>
            </a:r>
            <a:r>
              <a:rPr lang="es-CO" dirty="0"/>
              <a:t>destaca la relevancia académica y la pertinencia social del Programa </a:t>
            </a:r>
            <a:r>
              <a:rPr lang="es-CO" dirty="0" smtClean="0"/>
              <a:t>según </a:t>
            </a:r>
            <a:r>
              <a:rPr lang="es-CO" dirty="0"/>
              <a:t>los análisis realizados sobre las tendencias y líneas de desarrollo </a:t>
            </a:r>
            <a:r>
              <a:rPr lang="es-CO" dirty="0" smtClean="0"/>
              <a:t>en </a:t>
            </a:r>
            <a:r>
              <a:rPr lang="es-CO" dirty="0"/>
              <a:t>el ámbito regional, nacional e </a:t>
            </a:r>
            <a:r>
              <a:rPr lang="es-CO" dirty="0" smtClean="0"/>
              <a:t>internacional. De </a:t>
            </a:r>
            <a:r>
              <a:rPr lang="es-CO" dirty="0"/>
              <a:t>igual forma los cambios al plan de estudios son el resultado de análisis y solución a los problemas del </a:t>
            </a:r>
            <a:r>
              <a:rPr lang="es-CO" dirty="0" smtClean="0"/>
              <a:t>contexto</a:t>
            </a:r>
          </a:p>
          <a:p>
            <a:pPr algn="just"/>
            <a:r>
              <a:rPr lang="es-CO" dirty="0" smtClean="0"/>
              <a:t> </a:t>
            </a:r>
            <a:r>
              <a:rPr lang="es-CO" b="1" dirty="0" smtClean="0"/>
              <a:t>Valoración del Factor: 91,8 sobre 100 (se cumple plenamente).</a:t>
            </a:r>
            <a:endParaRPr lang="es-ES" b="1" dirty="0"/>
          </a:p>
        </p:txBody>
      </p:sp>
    </p:spTree>
    <p:extLst>
      <p:ext uri="{BB962C8B-B14F-4D97-AF65-F5344CB8AC3E}">
        <p14:creationId xmlns:p14="http://schemas.microsoft.com/office/powerpoint/2010/main" xmlns="" val="1671865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55600" indent="-355600"/>
            <a:r>
              <a:rPr lang="es-ES" sz="4200" dirty="0"/>
              <a:t>FACTOR 2: </a:t>
            </a:r>
            <a:r>
              <a:rPr lang="es-ES" sz="4200" dirty="0" smtClean="0"/>
              <a:t>ESTUDIANTES</a:t>
            </a:r>
            <a:endParaRPr lang="es-ES" sz="4200" dirty="0"/>
          </a:p>
        </p:txBody>
      </p:sp>
      <p:sp>
        <p:nvSpPr>
          <p:cNvPr id="3" name="Marcador de contenido 2"/>
          <p:cNvSpPr>
            <a:spLocks noGrp="1"/>
          </p:cNvSpPr>
          <p:nvPr>
            <p:ph idx="1"/>
          </p:nvPr>
        </p:nvSpPr>
        <p:spPr>
          <a:xfrm>
            <a:off x="1097280" y="1845733"/>
            <a:ext cx="10058400" cy="4435323"/>
          </a:xfrm>
        </p:spPr>
        <p:txBody>
          <a:bodyPr>
            <a:normAutofit/>
          </a:bodyPr>
          <a:lstStyle/>
          <a:p>
            <a:pPr algn="just"/>
            <a:r>
              <a:rPr lang="es-CO" dirty="0" smtClean="0"/>
              <a:t>Los </a:t>
            </a:r>
            <a:r>
              <a:rPr lang="es-CO" dirty="0"/>
              <a:t>mecanismos de ingreso de estudiantes </a:t>
            </a:r>
            <a:r>
              <a:rPr lang="es-CO" dirty="0" smtClean="0"/>
              <a:t>están </a:t>
            </a:r>
            <a:r>
              <a:rPr lang="es-CO" dirty="0"/>
              <a:t>fundamentados en principios universales </a:t>
            </a:r>
            <a:r>
              <a:rPr lang="es-CO" dirty="0" smtClean="0"/>
              <a:t>para </a:t>
            </a:r>
            <a:r>
              <a:rPr lang="es-CO" dirty="0"/>
              <a:t>garantizar la transparencia, equidad y </a:t>
            </a:r>
            <a:r>
              <a:rPr lang="es-CO" dirty="0" smtClean="0"/>
              <a:t>excelencia en </a:t>
            </a:r>
            <a:r>
              <a:rPr lang="es-CO" dirty="0"/>
              <a:t>la selección de admitidos. </a:t>
            </a:r>
            <a:endParaRPr lang="es-ES" dirty="0"/>
          </a:p>
          <a:p>
            <a:pPr algn="just"/>
            <a:r>
              <a:rPr lang="es-CO" dirty="0" smtClean="0"/>
              <a:t>Con </a:t>
            </a:r>
            <a:r>
              <a:rPr lang="es-CO" dirty="0"/>
              <a:t>referencia a los estudiantes admitidos y la capacidad institucional se puede verificar que hay una coherencia </a:t>
            </a:r>
            <a:r>
              <a:rPr lang="es-CO" dirty="0" smtClean="0"/>
              <a:t>institucional, se </a:t>
            </a:r>
            <a:r>
              <a:rPr lang="es-CO" dirty="0"/>
              <a:t>identifican estrategias para la participación en actividades de alta calidad que permiten el desarrollo personal y profesional.</a:t>
            </a:r>
            <a:endParaRPr lang="es-ES" dirty="0"/>
          </a:p>
          <a:p>
            <a:pPr algn="just"/>
            <a:r>
              <a:rPr lang="es-CO" dirty="0" smtClean="0"/>
              <a:t>Se </a:t>
            </a:r>
            <a:r>
              <a:rPr lang="es-CO" dirty="0"/>
              <a:t>ve la importancia que cobra la participación de los estudiantes en los órganos de dirección del Programa como en los órganos de participación </a:t>
            </a:r>
            <a:r>
              <a:rPr lang="es-CO" dirty="0" smtClean="0"/>
              <a:t>estudiantil.</a:t>
            </a:r>
          </a:p>
          <a:p>
            <a:pPr algn="just"/>
            <a:endParaRPr lang="es-CO" dirty="0" smtClean="0"/>
          </a:p>
          <a:p>
            <a:pPr algn="just"/>
            <a:r>
              <a:rPr lang="es-CO" sz="2400" b="1" dirty="0" smtClean="0"/>
              <a:t>Valoración del Factor: </a:t>
            </a:r>
            <a:r>
              <a:rPr lang="es-CO" sz="2400" b="1" dirty="0" smtClean="0"/>
              <a:t>88,9 </a:t>
            </a:r>
            <a:r>
              <a:rPr lang="es-CO" sz="2400" b="1" dirty="0" smtClean="0"/>
              <a:t>de 100 </a:t>
            </a:r>
            <a:r>
              <a:rPr lang="es-CO" sz="2400" b="1" dirty="0" smtClean="0"/>
              <a:t>(Se cumple plenamente)</a:t>
            </a:r>
            <a:endParaRPr lang="es-ES" sz="2400"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401676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55600" indent="-355600"/>
            <a:r>
              <a:rPr lang="es-ES" sz="4200" dirty="0"/>
              <a:t>FACTOR 3: </a:t>
            </a:r>
            <a:r>
              <a:rPr lang="es-ES" sz="4200" dirty="0" smtClean="0"/>
              <a:t>PROFESORES</a:t>
            </a:r>
            <a:endParaRPr lang="es-ES" sz="4200" dirty="0"/>
          </a:p>
        </p:txBody>
      </p:sp>
      <p:sp>
        <p:nvSpPr>
          <p:cNvPr id="3" name="Marcador de contenido 2"/>
          <p:cNvSpPr>
            <a:spLocks noGrp="1"/>
          </p:cNvSpPr>
          <p:nvPr>
            <p:ph idx="1"/>
          </p:nvPr>
        </p:nvSpPr>
        <p:spPr>
          <a:xfrm>
            <a:off x="1097280" y="1769533"/>
            <a:ext cx="10058400" cy="4457095"/>
          </a:xfrm>
        </p:spPr>
        <p:txBody>
          <a:bodyPr>
            <a:noAutofit/>
          </a:bodyPr>
          <a:lstStyle/>
          <a:p>
            <a:pPr marL="0" indent="0" algn="just">
              <a:buNone/>
            </a:pPr>
            <a:r>
              <a:rPr lang="es-CO" dirty="0" smtClean="0"/>
              <a:t>La </a:t>
            </a:r>
            <a:r>
              <a:rPr lang="es-CO" dirty="0" smtClean="0"/>
              <a:t>Institución cuenta con políticas, normas y criterios para la selección y vinculación de los profesores, como también con estrategias orientadas a propiciar la permanencia en el </a:t>
            </a:r>
            <a:r>
              <a:rPr lang="es-CO" dirty="0" smtClean="0"/>
              <a:t>Programa. </a:t>
            </a:r>
          </a:p>
          <a:p>
            <a:pPr marL="0" indent="0" algn="just">
              <a:buNone/>
            </a:pPr>
            <a:r>
              <a:rPr lang="es-CO" dirty="0" smtClean="0"/>
              <a:t>Se </a:t>
            </a:r>
            <a:r>
              <a:rPr lang="es-CO" dirty="0" smtClean="0"/>
              <a:t>cuenta con la existencia y debida aplicación del estatuto de selección, vinculación y permanencia docente, proceso del cual han participado activamente los </a:t>
            </a:r>
            <a:r>
              <a:rPr lang="es-CO" dirty="0" smtClean="0"/>
              <a:t>docentes. </a:t>
            </a:r>
          </a:p>
          <a:p>
            <a:pPr marL="0" indent="0" algn="just">
              <a:buNone/>
            </a:pPr>
            <a:r>
              <a:rPr lang="es-CO" dirty="0" smtClean="0"/>
              <a:t>La </a:t>
            </a:r>
            <a:r>
              <a:rPr lang="es-CO" dirty="0" smtClean="0"/>
              <a:t>apreciación de directivos y profesores sobre aplicación de políticas institucionales en materia de </a:t>
            </a:r>
            <a:r>
              <a:rPr lang="es-CO" dirty="0" smtClean="0"/>
              <a:t>participación en órganos </a:t>
            </a:r>
            <a:r>
              <a:rPr lang="es-CO" dirty="0" smtClean="0"/>
              <a:t>de dirección es </a:t>
            </a:r>
            <a:r>
              <a:rPr lang="es-CO" dirty="0" smtClean="0"/>
              <a:t>adecuada </a:t>
            </a:r>
            <a:r>
              <a:rPr lang="es-CO" dirty="0" smtClean="0"/>
              <a:t>y la </a:t>
            </a:r>
            <a:r>
              <a:rPr lang="es-CO" dirty="0" smtClean="0"/>
              <a:t>participación </a:t>
            </a:r>
            <a:r>
              <a:rPr lang="es-CO" dirty="0" smtClean="0"/>
              <a:t>en los mismos </a:t>
            </a:r>
            <a:r>
              <a:rPr lang="es-CO" dirty="0" smtClean="0"/>
              <a:t>se </a:t>
            </a:r>
            <a:r>
              <a:rPr lang="es-CO" dirty="0" smtClean="0"/>
              <a:t>cumple plenamente.</a:t>
            </a:r>
          </a:p>
          <a:p>
            <a:pPr marL="0" indent="0" algn="just">
              <a:buNone/>
            </a:pPr>
            <a:r>
              <a:rPr lang="es-CO" dirty="0" smtClean="0"/>
              <a:t>El </a:t>
            </a:r>
            <a:r>
              <a:rPr lang="es-CO" dirty="0" smtClean="0"/>
              <a:t>Programa evidencia un cuerpo docente con buena formación académica cuyos tiempos de dedicación están determinados por las políticas institucionales. </a:t>
            </a:r>
            <a:endParaRPr lang="es-CO" dirty="0" smtClean="0"/>
          </a:p>
          <a:p>
            <a:pPr marL="0" indent="0" algn="just">
              <a:buNone/>
            </a:pPr>
            <a:r>
              <a:rPr lang="es-CO" dirty="0" smtClean="0"/>
              <a:t>La </a:t>
            </a:r>
            <a:r>
              <a:rPr lang="es-CO" dirty="0" smtClean="0"/>
              <a:t>Universidad cuenta también con </a:t>
            </a:r>
            <a:r>
              <a:rPr lang="es-CO" dirty="0" smtClean="0"/>
              <a:t>sistemas </a:t>
            </a:r>
            <a:r>
              <a:rPr lang="es-CO" dirty="0" smtClean="0"/>
              <a:t>y criterios de evaluación docente que permiten el mejoramiento continuo</a:t>
            </a:r>
            <a:r>
              <a:rPr lang="es-CO" dirty="0" smtClean="0"/>
              <a:t>.</a:t>
            </a:r>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421437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97280" y="1845733"/>
            <a:ext cx="10058400" cy="4430375"/>
          </a:xfrm>
        </p:spPr>
        <p:txBody>
          <a:bodyPr>
            <a:normAutofit/>
          </a:bodyPr>
          <a:lstStyle/>
          <a:p>
            <a:pPr algn="just"/>
            <a:r>
              <a:rPr lang="es-CO" dirty="0" smtClean="0"/>
              <a:t>En el Programa se desarrollan diversos proyectos de inclusión y atención a la diversidad promovidos por iniciativas de investigación.</a:t>
            </a:r>
          </a:p>
          <a:p>
            <a:pPr algn="just"/>
            <a:r>
              <a:rPr lang="es-CO" dirty="0" smtClean="0"/>
              <a:t>La </a:t>
            </a:r>
            <a:r>
              <a:rPr lang="es-CO" dirty="0" smtClean="0"/>
              <a:t>Institución tiene políticas claramente definidas y cuenta con la aplicación de criterios académicos para el régimen de estímulos que reconocen </a:t>
            </a:r>
            <a:r>
              <a:rPr lang="es-CO" dirty="0" smtClean="0"/>
              <a:t>el </a:t>
            </a:r>
            <a:r>
              <a:rPr lang="es-CO" dirty="0" smtClean="0"/>
              <a:t>ejercicio calificado de las funciones de docencia, investigación, creación artística, extensión o proyección social y cooperación </a:t>
            </a:r>
            <a:r>
              <a:rPr lang="es-CO" dirty="0" smtClean="0"/>
              <a:t>internacional</a:t>
            </a:r>
          </a:p>
          <a:p>
            <a:pPr algn="just"/>
            <a:r>
              <a:rPr lang="es-CO" dirty="0" smtClean="0"/>
              <a:t>S</a:t>
            </a:r>
            <a:r>
              <a:rPr lang="es-CO" dirty="0" smtClean="0"/>
              <a:t>e </a:t>
            </a:r>
            <a:r>
              <a:rPr lang="es-CO" dirty="0" smtClean="0"/>
              <a:t>evidencia </a:t>
            </a:r>
            <a:r>
              <a:rPr lang="es-CO" dirty="0" smtClean="0"/>
              <a:t>la </a:t>
            </a:r>
            <a:r>
              <a:rPr lang="es-CO" dirty="0" smtClean="0"/>
              <a:t>producción y utilización de material de apoyo a la labor docente y surge la propuesta de mejora sobre el establecimiento de un mecanismo de compilación y </a:t>
            </a:r>
            <a:r>
              <a:rPr lang="es-CO" dirty="0" smtClean="0"/>
              <a:t>sistematización.</a:t>
            </a:r>
            <a:endParaRPr lang="es-CO" dirty="0" smtClean="0"/>
          </a:p>
          <a:p>
            <a:pPr algn="just"/>
            <a:r>
              <a:rPr lang="es-CO" dirty="0" smtClean="0"/>
              <a:t>E</a:t>
            </a:r>
            <a:r>
              <a:rPr lang="es-CO" dirty="0" smtClean="0"/>
              <a:t>xisten </a:t>
            </a:r>
            <a:r>
              <a:rPr lang="es-CO" dirty="0" smtClean="0"/>
              <a:t>políticas y reglamentaciones en materia de remuneración de los profesores en las que se tienen en cuenta los méritos profesionales y académicos, así como los estímulos a la producción académica y de innovación </a:t>
            </a:r>
            <a:r>
              <a:rPr lang="es-CO" dirty="0" smtClean="0"/>
              <a:t>debidamente evaluada</a:t>
            </a:r>
            <a:r>
              <a:rPr lang="es-CO" dirty="0" smtClean="0"/>
              <a:t>. </a:t>
            </a:r>
            <a:endParaRPr lang="es-CO" dirty="0" smtClean="0"/>
          </a:p>
          <a:p>
            <a:pPr algn="just"/>
            <a:r>
              <a:rPr lang="es-CO" b="1" dirty="0" smtClean="0"/>
              <a:t>Valoración del Factor: 91,8 sobre 100 (se cumple </a:t>
            </a:r>
            <a:r>
              <a:rPr lang="es-CO" b="1" dirty="0" smtClean="0"/>
              <a:t>plenamente).</a:t>
            </a:r>
            <a:endParaRPr lang="es-CO" dirty="0" smtClean="0"/>
          </a:p>
        </p:txBody>
      </p:sp>
      <p:sp>
        <p:nvSpPr>
          <p:cNvPr id="4" name="Título 1"/>
          <p:cNvSpPr>
            <a:spLocks noGrp="1"/>
          </p:cNvSpPr>
          <p:nvPr>
            <p:ph type="title"/>
          </p:nvPr>
        </p:nvSpPr>
        <p:spPr>
          <a:xfrm>
            <a:off x="1097280" y="286603"/>
            <a:ext cx="10058400" cy="1450757"/>
          </a:xfrm>
        </p:spPr>
        <p:txBody>
          <a:bodyPr>
            <a:normAutofit/>
          </a:bodyPr>
          <a:lstStyle/>
          <a:p>
            <a:pPr marL="355600" indent="-355600"/>
            <a:r>
              <a:rPr lang="es-ES" sz="4200" dirty="0"/>
              <a:t>FACTOR 3: </a:t>
            </a:r>
            <a:r>
              <a:rPr lang="es-ES" sz="4200" dirty="0" smtClean="0"/>
              <a:t>PROFESORES</a:t>
            </a:r>
            <a:endParaRPr lang="es-ES" sz="4200" dirty="0"/>
          </a:p>
        </p:txBody>
      </p:sp>
      <p:pic>
        <p:nvPicPr>
          <p:cNvPr id="8"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2" name="Título 1"/>
          <p:cNvSpPr>
            <a:spLocks noGrp="1"/>
          </p:cNvSpPr>
          <p:nvPr>
            <p:ph type="title"/>
          </p:nvPr>
        </p:nvSpPr>
        <p:spPr/>
        <p:txBody>
          <a:bodyPr>
            <a:normAutofit/>
          </a:bodyPr>
          <a:lstStyle/>
          <a:p>
            <a:r>
              <a:rPr lang="es-ES" sz="4200" dirty="0"/>
              <a:t>FACTOR 4: PROCESOS ACADÉMICOS</a:t>
            </a:r>
            <a:endParaRPr lang="es-ES" sz="4200" b="1" dirty="0"/>
          </a:p>
        </p:txBody>
      </p:sp>
      <p:sp>
        <p:nvSpPr>
          <p:cNvPr id="3" name="Marcador de contenido 2"/>
          <p:cNvSpPr>
            <a:spLocks noGrp="1"/>
          </p:cNvSpPr>
          <p:nvPr>
            <p:ph idx="1"/>
          </p:nvPr>
        </p:nvSpPr>
        <p:spPr>
          <a:xfrm>
            <a:off x="1097280" y="1696633"/>
            <a:ext cx="10058400" cy="4457095"/>
          </a:xfrm>
        </p:spPr>
        <p:txBody>
          <a:bodyPr>
            <a:noAutofit/>
          </a:bodyPr>
          <a:lstStyle/>
          <a:p>
            <a:pPr marL="0" indent="0" algn="just">
              <a:buNone/>
            </a:pPr>
            <a:r>
              <a:rPr lang="es-CO" dirty="0" smtClean="0"/>
              <a:t>El </a:t>
            </a:r>
            <a:r>
              <a:rPr lang="es-CO" dirty="0" smtClean="0"/>
              <a:t>currículo actual del Programa </a:t>
            </a:r>
            <a:r>
              <a:rPr lang="es-CO" dirty="0" smtClean="0"/>
              <a:t>cuenta </a:t>
            </a:r>
            <a:r>
              <a:rPr lang="es-CO" dirty="0" smtClean="0"/>
              <a:t>con 170 </a:t>
            </a:r>
            <a:r>
              <a:rPr lang="es-CO" dirty="0" smtClean="0"/>
              <a:t>créditos, presentando cierta </a:t>
            </a:r>
            <a:r>
              <a:rPr lang="es-CO" dirty="0" smtClean="0"/>
              <a:t>flexibilidad y unas tasas de permanencia para graduarse bastante </a:t>
            </a:r>
            <a:r>
              <a:rPr lang="es-CO" dirty="0" smtClean="0"/>
              <a:t>elevadas.</a:t>
            </a:r>
          </a:p>
          <a:p>
            <a:pPr marL="0" indent="0" algn="just">
              <a:buNone/>
            </a:pPr>
            <a:r>
              <a:rPr lang="es-CO" dirty="0" smtClean="0"/>
              <a:t>L</a:t>
            </a:r>
            <a:r>
              <a:rPr lang="es-CO" dirty="0" smtClean="0"/>
              <a:t>os </a:t>
            </a:r>
            <a:r>
              <a:rPr lang="es-CO" dirty="0" smtClean="0"/>
              <a:t>mecanismos de evaluación de los estudiantes son claros y bien conocidos por parte de </a:t>
            </a:r>
            <a:r>
              <a:rPr lang="es-CO" dirty="0" smtClean="0"/>
              <a:t>los mismos. </a:t>
            </a:r>
          </a:p>
          <a:p>
            <a:pPr marL="0" indent="0" algn="just">
              <a:buNone/>
            </a:pPr>
            <a:r>
              <a:rPr lang="es-CO" dirty="0" smtClean="0"/>
              <a:t>Los </a:t>
            </a:r>
            <a:r>
              <a:rPr lang="es-CO" dirty="0" smtClean="0"/>
              <a:t>contenidos del currículo cubren </a:t>
            </a:r>
            <a:r>
              <a:rPr lang="es-CO" dirty="0" smtClean="0"/>
              <a:t>ampliamente </a:t>
            </a:r>
            <a:r>
              <a:rPr lang="es-CO" dirty="0" smtClean="0"/>
              <a:t>los estándares que </a:t>
            </a:r>
            <a:r>
              <a:rPr lang="es-CO" dirty="0" smtClean="0"/>
              <a:t>se </a:t>
            </a:r>
            <a:r>
              <a:rPr lang="es-CO" dirty="0" smtClean="0"/>
              <a:t>han manejado a nivel nacional. </a:t>
            </a:r>
            <a:endParaRPr lang="es-CO" dirty="0" smtClean="0"/>
          </a:p>
          <a:p>
            <a:pPr marL="0" indent="0" algn="just">
              <a:buNone/>
            </a:pPr>
            <a:r>
              <a:rPr lang="es-CO" dirty="0" smtClean="0"/>
              <a:t>El </a:t>
            </a:r>
            <a:r>
              <a:rPr lang="es-CO" dirty="0" smtClean="0"/>
              <a:t>Departamento analizó referentes nacionales e internacionales y está construyendo una nueva propuesta que pueda tener una mayor flexibilidad y unas opciones de formación articuladas con las nuevas políticas de calidad de la </a:t>
            </a:r>
            <a:r>
              <a:rPr lang="es-CO" dirty="0" smtClean="0"/>
              <a:t>Institución. Se </a:t>
            </a:r>
            <a:r>
              <a:rPr lang="es-CO" dirty="0" smtClean="0"/>
              <a:t>busca </a:t>
            </a:r>
            <a:r>
              <a:rPr lang="es-CO" dirty="0" smtClean="0"/>
              <a:t>mejor asignación de los créditos e </a:t>
            </a:r>
            <a:r>
              <a:rPr lang="es-CO" dirty="0" smtClean="0"/>
              <a:t>incrementar los niveles de </a:t>
            </a:r>
            <a:r>
              <a:rPr lang="es-CO" dirty="0" smtClean="0"/>
              <a:t>flexibilidad, se </a:t>
            </a:r>
            <a:r>
              <a:rPr lang="es-CO" dirty="0" smtClean="0"/>
              <a:t>aspira a reducir el tiempo de permanencia de los </a:t>
            </a:r>
            <a:r>
              <a:rPr lang="es-CO" dirty="0" smtClean="0"/>
              <a:t>estudiantes aminorando la </a:t>
            </a:r>
            <a:r>
              <a:rPr lang="es-CO" dirty="0" smtClean="0"/>
              <a:t>tasa de deserción. </a:t>
            </a:r>
          </a:p>
          <a:p>
            <a:pPr marL="0" indent="0" algn="just">
              <a:buNone/>
            </a:pPr>
            <a:r>
              <a:rPr lang="es-CO" dirty="0" smtClean="0"/>
              <a:t>El </a:t>
            </a:r>
            <a:r>
              <a:rPr lang="es-CO" dirty="0" smtClean="0"/>
              <a:t>sistema de evaluación de estudiantes, según el Estatuto Estudiantil de Pregrado se basa en políticas y reglas claras, universales y transparentes</a:t>
            </a:r>
            <a:r>
              <a:rPr lang="es-CO" dirty="0" smtClean="0"/>
              <a:t>.</a:t>
            </a:r>
            <a:endParaRPr lang="es-CO" dirty="0"/>
          </a:p>
        </p:txBody>
      </p:sp>
    </p:spTree>
    <p:extLst>
      <p:ext uri="{BB962C8B-B14F-4D97-AF65-F5344CB8AC3E}">
        <p14:creationId xmlns:p14="http://schemas.microsoft.com/office/powerpoint/2010/main" xmlns="" val="2132159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3" name="2 Marcador de contenido"/>
          <p:cNvSpPr>
            <a:spLocks noGrp="1"/>
          </p:cNvSpPr>
          <p:nvPr>
            <p:ph idx="1"/>
          </p:nvPr>
        </p:nvSpPr>
        <p:spPr>
          <a:xfrm>
            <a:off x="858990" y="1679473"/>
            <a:ext cx="10532225" cy="4329435"/>
          </a:xfrm>
        </p:spPr>
        <p:txBody>
          <a:bodyPr>
            <a:noAutofit/>
          </a:bodyPr>
          <a:lstStyle/>
          <a:p>
            <a:pPr marL="0" indent="0" algn="just">
              <a:buNone/>
            </a:pPr>
            <a:r>
              <a:rPr lang="es-CO" dirty="0" smtClean="0"/>
              <a:t>Una de las fortalezas del Programa ha sido la interacción social a través de la realización de actividades literarias, culturales, filosóficas y pedagógicas a través del Taller de Escritores “Awasca”, la Maestría en Etnoliteratura, Los Diplomados, el CEILAT, el IADAP.</a:t>
            </a:r>
          </a:p>
          <a:p>
            <a:pPr marL="0" indent="0" algn="just">
              <a:buNone/>
            </a:pPr>
            <a:r>
              <a:rPr lang="es-CO" dirty="0" smtClean="0"/>
              <a:t>Las actividades de investigación formativa se consolidan en las áreas respectivas de Filosofía, Literatura y Pedagogía, como también en procesos investigativos de impacto a la comunidad que tienen los semilleros y grupos de investigación.</a:t>
            </a:r>
          </a:p>
          <a:p>
            <a:pPr marL="0" indent="0" algn="just">
              <a:buNone/>
            </a:pPr>
            <a:r>
              <a:rPr lang="es-CO" dirty="0" smtClean="0"/>
              <a:t>La </a:t>
            </a:r>
            <a:r>
              <a:rPr lang="es-CO" dirty="0" smtClean="0"/>
              <a:t>Biblioteca “Alberto Quijano Guerrero” cuenta con los recursos bibliográficos adecuados, aunque insuficientes en cantidad y calidad, esto representa una oportunidad para el Programa de gestionar un plan de mejoramiento </a:t>
            </a:r>
            <a:r>
              <a:rPr lang="es-CO" dirty="0" smtClean="0"/>
              <a:t>de los recursos bibliográficos, como </a:t>
            </a:r>
            <a:r>
              <a:rPr lang="es-CO" dirty="0" smtClean="0"/>
              <a:t>apoyo a las actividades de investigación de los grupos y semilleros.</a:t>
            </a:r>
          </a:p>
          <a:p>
            <a:pPr marL="0" indent="0" algn="just">
              <a:buNone/>
            </a:pPr>
            <a:r>
              <a:rPr lang="es-CO" dirty="0" smtClean="0"/>
              <a:t>Si </a:t>
            </a:r>
            <a:r>
              <a:rPr lang="es-CO" dirty="0" smtClean="0"/>
              <a:t>bien el Programa y la Universidad disponen de unos recursos de apoyo a la labor docente, estos son inadecuados e insuficientes, a pesar que está enlazada con la red RENATA, se requiere una mejor infraestructura en el internet</a:t>
            </a:r>
            <a:r>
              <a:rPr lang="es-CO" dirty="0" smtClean="0"/>
              <a:t>. El </a:t>
            </a:r>
            <a:r>
              <a:rPr lang="es-CO" dirty="0" smtClean="0"/>
              <a:t>Programa requiere además de espacios para oficinas de </a:t>
            </a:r>
            <a:r>
              <a:rPr lang="es-CO" dirty="0" smtClean="0"/>
              <a:t>profesores.</a:t>
            </a:r>
          </a:p>
          <a:p>
            <a:pPr marL="0" indent="0" algn="just">
              <a:buNone/>
            </a:pPr>
            <a:r>
              <a:rPr lang="es-CO" b="1" dirty="0" smtClean="0"/>
              <a:t>Valoración del Factor: </a:t>
            </a:r>
            <a:r>
              <a:rPr lang="es-CO" b="1" dirty="0" smtClean="0"/>
              <a:t>87,2 </a:t>
            </a:r>
            <a:r>
              <a:rPr lang="es-CO" b="1" dirty="0" smtClean="0"/>
              <a:t>sobre 100 (se cumple plenamente</a:t>
            </a:r>
            <a:r>
              <a:rPr lang="es-CO" b="1" dirty="0" smtClean="0"/>
              <a:t>).</a:t>
            </a:r>
            <a:endParaRPr lang="es-CO" dirty="0" smtClean="0"/>
          </a:p>
        </p:txBody>
      </p:sp>
      <p:sp>
        <p:nvSpPr>
          <p:cNvPr id="4" name="Título 1"/>
          <p:cNvSpPr>
            <a:spLocks noGrp="1"/>
          </p:cNvSpPr>
          <p:nvPr>
            <p:ph type="title"/>
          </p:nvPr>
        </p:nvSpPr>
        <p:spPr/>
        <p:txBody>
          <a:bodyPr>
            <a:normAutofit/>
          </a:bodyPr>
          <a:lstStyle/>
          <a:p>
            <a:r>
              <a:rPr lang="es-ES" sz="4200" dirty="0"/>
              <a:t>FACTOR 4: PROCESOS ACADÉMICOS</a:t>
            </a:r>
            <a:endParaRPr lang="es-ES" sz="4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05301"/>
            <a:ext cx="10515600" cy="1325563"/>
          </a:xfrm>
        </p:spPr>
        <p:txBody>
          <a:bodyPr/>
          <a:lstStyle/>
          <a:p>
            <a:r>
              <a:rPr lang="es-ES" b="1" dirty="0" smtClean="0"/>
              <a:t>Proceso de Autoevaluación </a:t>
            </a:r>
            <a:endParaRPr lang="es-ES" b="1" dirty="0"/>
          </a:p>
        </p:txBody>
      </p:sp>
      <p:grpSp>
        <p:nvGrpSpPr>
          <p:cNvPr id="4" name="Grupo 3"/>
          <p:cNvGrpSpPr/>
          <p:nvPr/>
        </p:nvGrpSpPr>
        <p:grpSpPr>
          <a:xfrm>
            <a:off x="981389" y="1979525"/>
            <a:ext cx="10229222" cy="4099728"/>
            <a:chOff x="1795780" y="1220089"/>
            <a:chExt cx="8905240" cy="5090128"/>
          </a:xfrm>
        </p:grpSpPr>
        <p:graphicFrame>
          <p:nvGraphicFramePr>
            <p:cNvPr id="5" name="Diagrama 4"/>
            <p:cNvGraphicFramePr/>
            <p:nvPr>
              <p:extLst>
                <p:ext uri="{D42A27DB-BD31-4B8C-83A1-F6EECF244321}">
                  <p14:modId xmlns:p14="http://schemas.microsoft.com/office/powerpoint/2010/main" xmlns="" val="3965105304"/>
                </p:ext>
              </p:extLst>
            </p:nvPr>
          </p:nvGraphicFramePr>
          <p:xfrm>
            <a:off x="1825816" y="1220089"/>
            <a:ext cx="8845166" cy="4309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peración manual 5"/>
            <p:cNvSpPr>
              <a:spLocks/>
            </p:cNvSpPr>
            <p:nvPr/>
          </p:nvSpPr>
          <p:spPr>
            <a:xfrm>
              <a:off x="1795780" y="5610193"/>
              <a:ext cx="8905240" cy="700024"/>
            </a:xfrm>
            <a:prstGeom prst="flowChartManualOperation">
              <a:avLst/>
            </a:prstGeom>
            <a:solidFill>
              <a:srgbClr val="94C12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s-CO" sz="3200" dirty="0">
                  <a:effectLst/>
                  <a:ea typeface="Calibri" panose="020F0502020204030204" pitchFamily="34" charset="0"/>
                  <a:cs typeface="Times New Roman" panose="02020603050405020304" pitchFamily="18" charset="0"/>
                </a:rPr>
                <a:t>Sensibilización, Socialización</a:t>
              </a:r>
              <a:endParaRPr lang="es-ES" sz="3200" dirty="0">
                <a:effectLst/>
                <a:ea typeface="Calibri" panose="020F0502020204030204" pitchFamily="34" charset="0"/>
                <a:cs typeface="Times New Roman" panose="02020603050405020304" pitchFamily="18" charset="0"/>
              </a:endParaRPr>
            </a:p>
          </p:txBody>
        </p:sp>
      </p:grpSp>
      <p:pic>
        <p:nvPicPr>
          <p:cNvPr id="9" name="Imagen 8"/>
          <p:cNvPicPr>
            <a:picLocks noChangeAspect="1"/>
          </p:cNvPicPr>
          <p:nvPr/>
        </p:nvPicPr>
        <p:blipFill rotWithShape="1">
          <a:blip r:embed="rId6"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499078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200" dirty="0"/>
              <a:t>FACTOR 5: VISIBILIDAD NACIONAL E INTERNACIONAL</a:t>
            </a:r>
            <a:endParaRPr lang="es-ES" sz="4200" b="1" dirty="0"/>
          </a:p>
        </p:txBody>
      </p:sp>
      <p:sp>
        <p:nvSpPr>
          <p:cNvPr id="3" name="Marcador de contenido 2"/>
          <p:cNvSpPr>
            <a:spLocks noGrp="1"/>
          </p:cNvSpPr>
          <p:nvPr>
            <p:ph idx="1"/>
          </p:nvPr>
        </p:nvSpPr>
        <p:spPr>
          <a:xfrm>
            <a:off x="1097280" y="2025849"/>
            <a:ext cx="10058400" cy="4023360"/>
          </a:xfrm>
        </p:spPr>
        <p:txBody>
          <a:bodyPr>
            <a:normAutofit/>
          </a:bodyPr>
          <a:lstStyle/>
          <a:p>
            <a:pPr algn="just"/>
            <a:r>
              <a:rPr lang="es-CO" dirty="0" smtClean="0"/>
              <a:t>Se </a:t>
            </a:r>
            <a:r>
              <a:rPr lang="es-CO" dirty="0" smtClean="0"/>
              <a:t>destaca las </a:t>
            </a:r>
            <a:r>
              <a:rPr lang="es-CO" dirty="0" smtClean="0"/>
              <a:t>relaciones que mantienen los </a:t>
            </a:r>
            <a:r>
              <a:rPr lang="es-CO" dirty="0" smtClean="0"/>
              <a:t>docentes y estudiantes con otras </a:t>
            </a:r>
            <a:r>
              <a:rPr lang="es-CO" dirty="0" smtClean="0"/>
              <a:t>Universidades </a:t>
            </a:r>
            <a:r>
              <a:rPr lang="es-CO" dirty="0" smtClean="0"/>
              <a:t>de Colombia y Latinoamérica lo cual ha posibilitado que se den convenios tanto para la realización de investigaciones, como de eventos académicos en doble vía, lo cual ha generado resultados directos a nivel de pregrado y maestría. </a:t>
            </a:r>
            <a:endParaRPr lang="es-CO" dirty="0" smtClean="0"/>
          </a:p>
          <a:p>
            <a:pPr algn="just"/>
            <a:r>
              <a:rPr lang="es-CO" dirty="0" smtClean="0"/>
              <a:t>Todo </a:t>
            </a:r>
            <a:r>
              <a:rPr lang="es-CO" dirty="0" smtClean="0"/>
              <a:t>esto permite el desarrollo integral de estudiantes y docentes, quienes tienen la oportunidad de participar activamente en redes académicas y de investigación, en el ámbito nacional e internacional, </a:t>
            </a:r>
            <a:r>
              <a:rPr lang="es-CO" dirty="0" smtClean="0"/>
              <a:t>así como también </a:t>
            </a:r>
            <a:r>
              <a:rPr lang="es-CO" dirty="0" smtClean="0"/>
              <a:t>el </a:t>
            </a:r>
            <a:r>
              <a:rPr lang="es-CO" dirty="0" smtClean="0"/>
              <a:t>poder desarrollar trabajos y convenios que aporten al desarrollo de las disciplinas filosófica, literaria y </a:t>
            </a:r>
            <a:r>
              <a:rPr lang="es-CO" dirty="0" smtClean="0"/>
              <a:t>pedagógica.</a:t>
            </a:r>
          </a:p>
          <a:p>
            <a:pPr algn="just"/>
            <a:endParaRPr lang="es-CO" dirty="0" smtClean="0"/>
          </a:p>
          <a:p>
            <a:pPr algn="just"/>
            <a:r>
              <a:rPr lang="es-CO" sz="2400" b="1" dirty="0" smtClean="0"/>
              <a:t>Valoración del Factor: </a:t>
            </a:r>
            <a:r>
              <a:rPr lang="es-CO" sz="2400" b="1" dirty="0" smtClean="0"/>
              <a:t>87,1 </a:t>
            </a:r>
            <a:r>
              <a:rPr lang="es-CO" sz="2400" b="1" dirty="0" smtClean="0"/>
              <a:t>sobre 100 (se cumple plenamente</a:t>
            </a:r>
            <a:r>
              <a:rPr lang="es-CO" sz="2400" b="1" dirty="0" smtClean="0"/>
              <a:t>).</a:t>
            </a:r>
            <a:endParaRPr lang="es-CO" sz="2400" dirty="0" smtClean="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4183649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2" name="Título 1"/>
          <p:cNvSpPr>
            <a:spLocks noGrp="1"/>
          </p:cNvSpPr>
          <p:nvPr>
            <p:ph type="title"/>
          </p:nvPr>
        </p:nvSpPr>
        <p:spPr>
          <a:xfrm>
            <a:off x="990600" y="286603"/>
            <a:ext cx="10223500" cy="1450757"/>
          </a:xfrm>
        </p:spPr>
        <p:txBody>
          <a:bodyPr>
            <a:noAutofit/>
          </a:bodyPr>
          <a:lstStyle/>
          <a:p>
            <a:r>
              <a:rPr lang="es-ES" sz="4000" dirty="0"/>
              <a:t>FACTOR 6: INVESTIGACIÓN, INNOVACIÓN Y CREACIÓN ARTÍSTICA Y CULTURAL</a:t>
            </a:r>
            <a:endParaRPr lang="es-ES" sz="4000" b="1" dirty="0"/>
          </a:p>
        </p:txBody>
      </p:sp>
      <p:sp>
        <p:nvSpPr>
          <p:cNvPr id="3" name="Marcador de contenido 2"/>
          <p:cNvSpPr>
            <a:spLocks noGrp="1"/>
          </p:cNvSpPr>
          <p:nvPr>
            <p:ph idx="1"/>
          </p:nvPr>
        </p:nvSpPr>
        <p:spPr/>
        <p:txBody>
          <a:bodyPr>
            <a:noAutofit/>
          </a:bodyPr>
          <a:lstStyle/>
          <a:p>
            <a:pPr marL="0" indent="0" algn="just">
              <a:buNone/>
            </a:pPr>
            <a:r>
              <a:rPr lang="es-CO" dirty="0" smtClean="0"/>
              <a:t>El </a:t>
            </a:r>
            <a:r>
              <a:rPr lang="es-CO" dirty="0" smtClean="0"/>
              <a:t>Programa promueve la formación para el desarrollo </a:t>
            </a:r>
            <a:r>
              <a:rPr lang="es-CO" dirty="0" smtClean="0"/>
              <a:t>de </a:t>
            </a:r>
            <a:r>
              <a:rPr lang="es-CO" dirty="0" smtClean="0"/>
              <a:t>estos procesos a través de diferentes espacios que tienen relevancia desde la participación de los estudiantes y docentes en los grupos de investigación adscritos a la Facultad de Humanidades y Filosofía</a:t>
            </a:r>
            <a:r>
              <a:rPr lang="es-CO" dirty="0" smtClean="0"/>
              <a:t>, para </a:t>
            </a:r>
            <a:r>
              <a:rPr lang="es-CO" dirty="0" smtClean="0"/>
              <a:t>lo cual ha sido adecuada la motivación de los estudiantes a participaren las convocatorias para monitores, auxiliares de investigación e integrantes de semilleros y/o grupos de investigación, la publicación de artículos en revistas indexadas, publicación de libros, pasantías investigativas y de </a:t>
            </a:r>
            <a:r>
              <a:rPr lang="es-CO" dirty="0" smtClean="0"/>
              <a:t>proyección.</a:t>
            </a:r>
          </a:p>
          <a:p>
            <a:pPr marL="0" indent="0" algn="just">
              <a:buNone/>
            </a:pPr>
            <a:r>
              <a:rPr lang="es-CO" dirty="0" smtClean="0"/>
              <a:t>Se </a:t>
            </a:r>
            <a:r>
              <a:rPr lang="es-CO" dirty="0" smtClean="0"/>
              <a:t>espera que incremente el interés hacia la vinculación autónoma a los procesos mencionados, ya que el Programa cuenta con docentes los cuales se encuentran comprometidos con los procesos de investigación, innovación y creación artística y cultural</a:t>
            </a:r>
            <a:r>
              <a:rPr lang="es-CO" dirty="0" smtClean="0"/>
              <a:t>.</a:t>
            </a:r>
          </a:p>
          <a:p>
            <a:pPr marL="0" indent="0" algn="just">
              <a:buNone/>
            </a:pPr>
            <a:endParaRPr lang="es-CO" dirty="0" smtClean="0"/>
          </a:p>
          <a:p>
            <a:pPr marL="0" indent="0" algn="just">
              <a:buNone/>
            </a:pPr>
            <a:r>
              <a:rPr lang="es-CO" sz="2400" dirty="0" smtClean="0"/>
              <a:t> </a:t>
            </a:r>
            <a:r>
              <a:rPr lang="es-CO" sz="2400" b="1" dirty="0" smtClean="0"/>
              <a:t>Valoración del Factor: </a:t>
            </a:r>
            <a:r>
              <a:rPr lang="es-CO" sz="2400" b="1" dirty="0" smtClean="0"/>
              <a:t>88,1 </a:t>
            </a:r>
            <a:r>
              <a:rPr lang="es-CO" sz="2400" b="1" dirty="0" smtClean="0"/>
              <a:t>sobre 100 (se cumple plenamente</a:t>
            </a:r>
            <a:r>
              <a:rPr lang="es-CO" sz="2400" b="1" dirty="0" smtClean="0"/>
              <a:t>).</a:t>
            </a:r>
          </a:p>
        </p:txBody>
      </p:sp>
    </p:spTree>
    <p:extLst>
      <p:ext uri="{BB962C8B-B14F-4D97-AF65-F5344CB8AC3E}">
        <p14:creationId xmlns:p14="http://schemas.microsoft.com/office/powerpoint/2010/main" xmlns="" val="3270243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2" name="Título 1"/>
          <p:cNvSpPr>
            <a:spLocks noGrp="1"/>
          </p:cNvSpPr>
          <p:nvPr>
            <p:ph type="title"/>
          </p:nvPr>
        </p:nvSpPr>
        <p:spPr/>
        <p:txBody>
          <a:bodyPr>
            <a:normAutofit/>
          </a:bodyPr>
          <a:lstStyle/>
          <a:p>
            <a:pPr marL="355600" indent="-355600"/>
            <a:r>
              <a:rPr lang="es-ES" sz="4200" dirty="0"/>
              <a:t>FACTOR 7: BIENESTAR </a:t>
            </a:r>
            <a:r>
              <a:rPr lang="es-ES" sz="4200" dirty="0" smtClean="0"/>
              <a:t>INSTITUCIONAL</a:t>
            </a:r>
            <a:endParaRPr lang="es-ES" sz="4200" dirty="0"/>
          </a:p>
        </p:txBody>
      </p:sp>
      <p:sp>
        <p:nvSpPr>
          <p:cNvPr id="3" name="Marcador de contenido 2"/>
          <p:cNvSpPr>
            <a:spLocks noGrp="1"/>
          </p:cNvSpPr>
          <p:nvPr>
            <p:ph idx="1"/>
          </p:nvPr>
        </p:nvSpPr>
        <p:spPr>
          <a:xfrm>
            <a:off x="1097280" y="1845733"/>
            <a:ext cx="10058400" cy="4465419"/>
          </a:xfrm>
        </p:spPr>
        <p:txBody>
          <a:bodyPr>
            <a:noAutofit/>
          </a:bodyPr>
          <a:lstStyle/>
          <a:p>
            <a:pPr algn="just"/>
            <a:r>
              <a:rPr lang="es-CO" dirty="0" smtClean="0"/>
              <a:t>Las </a:t>
            </a:r>
            <a:r>
              <a:rPr lang="es-CO" dirty="0" smtClean="0"/>
              <a:t>políticas sobre </a:t>
            </a:r>
            <a:r>
              <a:rPr lang="es-CO" dirty="0" smtClean="0"/>
              <a:t>Bienestar </a:t>
            </a:r>
            <a:r>
              <a:rPr lang="es-CO" dirty="0" smtClean="0"/>
              <a:t>I</a:t>
            </a:r>
            <a:r>
              <a:rPr lang="es-CO" dirty="0" smtClean="0"/>
              <a:t>nstitucional </a:t>
            </a:r>
            <a:r>
              <a:rPr lang="es-CO" dirty="0" smtClean="0"/>
              <a:t>de la Universidad </a:t>
            </a:r>
            <a:r>
              <a:rPr lang="es-CO" dirty="0" smtClean="0"/>
              <a:t>son </a:t>
            </a:r>
            <a:r>
              <a:rPr lang="es-CO" dirty="0" smtClean="0"/>
              <a:t>conocidas y propician el desarrollo integral de la comunidad institucional, a través de cinco áreas: recreación y deporte, desarrollo humano, socio-económica, y salud</a:t>
            </a:r>
            <a:r>
              <a:rPr lang="es-CO" dirty="0" smtClean="0"/>
              <a:t>. En </a:t>
            </a:r>
            <a:r>
              <a:rPr lang="es-CO" dirty="0" smtClean="0"/>
              <a:t>deporte se ofrece nivel competitivo, de proyección y recreativo. En desarrollo humano se apoya la formación del estudiante en su parte académica y personal, con talleres y atención a población discapacitada, apoyo al proceso de </a:t>
            </a:r>
            <a:r>
              <a:rPr lang="es-CO" dirty="0" err="1" smtClean="0"/>
              <a:t>reliquidación</a:t>
            </a:r>
            <a:r>
              <a:rPr lang="es-CO" dirty="0" smtClean="0"/>
              <a:t> </a:t>
            </a:r>
            <a:r>
              <a:rPr lang="es-CO" dirty="0" smtClean="0"/>
              <a:t>de matrículas; en cuanto al área de cultura ofrece talleres de formación musical, danza, agrupaciones de teatro, musicales y un equipo de narración oral. </a:t>
            </a:r>
          </a:p>
          <a:p>
            <a:pPr algn="just"/>
            <a:r>
              <a:rPr lang="es-CO" dirty="0" smtClean="0"/>
              <a:t>En </a:t>
            </a:r>
            <a:r>
              <a:rPr lang="es-CO" dirty="0" smtClean="0"/>
              <a:t>el área </a:t>
            </a:r>
            <a:r>
              <a:rPr lang="es-CO" dirty="0" smtClean="0"/>
              <a:t>socio–económica </a:t>
            </a:r>
            <a:r>
              <a:rPr lang="es-CO" dirty="0" smtClean="0"/>
              <a:t>se brinda apoyo estudiantil a través de </a:t>
            </a:r>
            <a:r>
              <a:rPr lang="es-CO" dirty="0" smtClean="0"/>
              <a:t>monitorias de cátedra, </a:t>
            </a:r>
            <a:r>
              <a:rPr lang="es-CO" dirty="0" smtClean="0"/>
              <a:t>técnicas y de medio tiempo, becas de alimentación y subsidios de vivienda, por ultimo están los programas de salud atendidos por personal </a:t>
            </a:r>
            <a:r>
              <a:rPr lang="es-CO" dirty="0" smtClean="0"/>
              <a:t>médico</a:t>
            </a:r>
            <a:r>
              <a:rPr lang="es-CO" dirty="0" smtClean="0"/>
              <a:t>, odontológico, psicológico, </a:t>
            </a:r>
            <a:r>
              <a:rPr lang="es-CO" dirty="0" smtClean="0"/>
              <a:t>además convenios </a:t>
            </a:r>
            <a:r>
              <a:rPr lang="es-CO" dirty="0" smtClean="0"/>
              <a:t>interinstitucionales con el ICETEX, el MEN y la empresa de Energía de Bogotá. </a:t>
            </a:r>
            <a:endParaRPr lang="es-CO" dirty="0" smtClean="0"/>
          </a:p>
          <a:p>
            <a:pPr marL="0" indent="0" algn="just">
              <a:buNone/>
            </a:pPr>
            <a:r>
              <a:rPr lang="es-CO" dirty="0" smtClean="0"/>
              <a:t/>
            </a:r>
            <a:br>
              <a:rPr lang="es-CO" dirty="0" smtClean="0"/>
            </a:br>
            <a:r>
              <a:rPr lang="es-CO" dirty="0" smtClean="0"/>
              <a:t> </a:t>
            </a:r>
            <a:r>
              <a:rPr lang="es-CO" b="1" dirty="0" smtClean="0"/>
              <a:t>Valoración del Factor: </a:t>
            </a:r>
            <a:r>
              <a:rPr lang="es-CO" b="1" dirty="0" smtClean="0"/>
              <a:t>91,7 </a:t>
            </a:r>
            <a:r>
              <a:rPr lang="es-CO" b="1" dirty="0" smtClean="0"/>
              <a:t>sobre 100 (se cumple plenamente</a:t>
            </a:r>
            <a:r>
              <a:rPr lang="es-CO" b="1" dirty="0" smtClean="0"/>
              <a:t>).</a:t>
            </a:r>
            <a:endParaRPr lang="es-CO" b="1" dirty="0" smtClean="0"/>
          </a:p>
        </p:txBody>
      </p:sp>
    </p:spTree>
    <p:extLst>
      <p:ext uri="{BB962C8B-B14F-4D97-AF65-F5344CB8AC3E}">
        <p14:creationId xmlns:p14="http://schemas.microsoft.com/office/powerpoint/2010/main" xmlns="" val="939993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6500" y="286603"/>
            <a:ext cx="9969500" cy="1450757"/>
          </a:xfrm>
        </p:spPr>
        <p:txBody>
          <a:bodyPr>
            <a:noAutofit/>
          </a:bodyPr>
          <a:lstStyle/>
          <a:p>
            <a:r>
              <a:rPr lang="es-ES" sz="4200" dirty="0"/>
              <a:t>FACTOR 8: </a:t>
            </a:r>
            <a:r>
              <a:rPr lang="es-ES" sz="4200" dirty="0" smtClean="0"/>
              <a:t>ORGANIZACIÓN,</a:t>
            </a:r>
            <a:br>
              <a:rPr lang="es-ES" sz="4200" dirty="0" smtClean="0"/>
            </a:br>
            <a:r>
              <a:rPr lang="es-ES" sz="4200" dirty="0" smtClean="0"/>
              <a:t>ADMINISTRACIÓN Y GESTIÓN</a:t>
            </a:r>
            <a:r>
              <a:rPr lang="es-ES" sz="4200" b="1" dirty="0" smtClean="0"/>
              <a:t> </a:t>
            </a:r>
            <a:endParaRPr lang="es-ES" sz="4200" b="1" dirty="0"/>
          </a:p>
        </p:txBody>
      </p:sp>
      <p:sp>
        <p:nvSpPr>
          <p:cNvPr id="3" name="Marcador de contenido 2"/>
          <p:cNvSpPr>
            <a:spLocks noGrp="1"/>
          </p:cNvSpPr>
          <p:nvPr>
            <p:ph idx="1"/>
          </p:nvPr>
        </p:nvSpPr>
        <p:spPr>
          <a:xfrm>
            <a:off x="1097280" y="1845734"/>
            <a:ext cx="10058400" cy="4456454"/>
          </a:xfrm>
        </p:spPr>
        <p:txBody>
          <a:bodyPr>
            <a:normAutofit/>
          </a:bodyPr>
          <a:lstStyle/>
          <a:p>
            <a:pPr marL="0" indent="0" algn="just">
              <a:buNone/>
            </a:pPr>
            <a:r>
              <a:rPr lang="es-CO" dirty="0" smtClean="0"/>
              <a:t>El </a:t>
            </a:r>
            <a:r>
              <a:rPr lang="es-CO" dirty="0" smtClean="0"/>
              <a:t>Programa </a:t>
            </a:r>
            <a:r>
              <a:rPr lang="es-CO" dirty="0" smtClean="0"/>
              <a:t>cuenta </a:t>
            </a:r>
            <a:r>
              <a:rPr lang="es-CO" dirty="0" smtClean="0"/>
              <a:t>con una estructura administrativa y procesos de gestión al servicio de las funciones misionales del </a:t>
            </a:r>
            <a:r>
              <a:rPr lang="es-CO" dirty="0" smtClean="0"/>
              <a:t>Programa.</a:t>
            </a:r>
          </a:p>
          <a:p>
            <a:pPr marL="0" indent="0" algn="just">
              <a:buNone/>
            </a:pPr>
            <a:r>
              <a:rPr lang="es-CO" dirty="0" smtClean="0"/>
              <a:t>El </a:t>
            </a:r>
            <a:r>
              <a:rPr lang="es-CO" dirty="0" smtClean="0"/>
              <a:t>Programa aprovecha todos los medios de comunicación que dispone la </a:t>
            </a:r>
            <a:r>
              <a:rPr lang="es-CO" dirty="0" smtClean="0"/>
              <a:t>Universidad: servicio </a:t>
            </a:r>
            <a:r>
              <a:rPr lang="es-CO" dirty="0" smtClean="0"/>
              <a:t>inalámbrico [WI-FI] para uso de todos los miembros de la Institución, por medio del cual se comunican, especialmente las distintas dependencias </a:t>
            </a:r>
            <a:r>
              <a:rPr lang="es-CO" dirty="0" smtClean="0"/>
              <a:t>y </a:t>
            </a:r>
            <a:r>
              <a:rPr lang="es-CO" dirty="0" smtClean="0"/>
              <a:t>se mantiene así informada a la comunidad universitaria. También, se aprovecha el canal de televisión universitaria, la Emisora FM (radio Internet) y el periódico UDENAR para llevar información </a:t>
            </a:r>
            <a:r>
              <a:rPr lang="es-CO" dirty="0" smtClean="0"/>
              <a:t>a </a:t>
            </a:r>
            <a:r>
              <a:rPr lang="es-CO" dirty="0" smtClean="0"/>
              <a:t>la comunidad en general.</a:t>
            </a:r>
          </a:p>
          <a:p>
            <a:pPr marL="0" indent="0" algn="just">
              <a:buNone/>
            </a:pPr>
            <a:r>
              <a:rPr lang="es-CO" dirty="0" smtClean="0"/>
              <a:t>El </a:t>
            </a:r>
            <a:r>
              <a:rPr lang="es-CO" dirty="0" smtClean="0"/>
              <a:t>principal medio de </a:t>
            </a:r>
            <a:r>
              <a:rPr lang="es-CO" dirty="0" smtClean="0"/>
              <a:t>comunicación </a:t>
            </a:r>
            <a:r>
              <a:rPr lang="es-CO" dirty="0" smtClean="0"/>
              <a:t>del Programa es la página Web de la Universidad, la periodicidad de actualización es diaria. En ella se pueden encontrar información </a:t>
            </a:r>
            <a:r>
              <a:rPr lang="es-CO" dirty="0" smtClean="0"/>
              <a:t>del </a:t>
            </a:r>
            <a:r>
              <a:rPr lang="es-CO" dirty="0" smtClean="0"/>
              <a:t>programa actualizada además de los apartados </a:t>
            </a:r>
            <a:r>
              <a:rPr lang="es-CO" dirty="0" smtClean="0"/>
              <a:t>para </a:t>
            </a:r>
            <a:r>
              <a:rPr lang="es-CO" dirty="0" smtClean="0"/>
              <a:t>el Sistema de Información Académica, Sistema Integrado de Gestión de Calidad, Campus Virtual, Acreditación, Proceso de Reforma, entre otros. Asimismo a esta se encuentra enlazada la página web y el blog interactivo del programa que permiten la difusión efectiva de información </a:t>
            </a:r>
            <a:r>
              <a:rPr lang="es-CO" dirty="0" smtClean="0"/>
              <a:t>general</a:t>
            </a:r>
            <a:endParaRPr lang="es-CO" dirty="0" smtClean="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989166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
        <p:nvSpPr>
          <p:cNvPr id="3" name="2 Marcador de contenido"/>
          <p:cNvSpPr>
            <a:spLocks noGrp="1"/>
          </p:cNvSpPr>
          <p:nvPr>
            <p:ph idx="1"/>
          </p:nvPr>
        </p:nvSpPr>
        <p:spPr>
          <a:xfrm>
            <a:off x="1097280" y="1845733"/>
            <a:ext cx="10058400" cy="4471939"/>
          </a:xfrm>
        </p:spPr>
        <p:txBody>
          <a:bodyPr>
            <a:normAutofit fontScale="92500"/>
          </a:bodyPr>
          <a:lstStyle/>
          <a:p>
            <a:pPr algn="just"/>
            <a:r>
              <a:rPr lang="es-CO" dirty="0" smtClean="0"/>
              <a:t>La </a:t>
            </a:r>
            <a:r>
              <a:rPr lang="es-CO" dirty="0" smtClean="0"/>
              <a:t>comunicación al interior del Programa se </a:t>
            </a:r>
            <a:r>
              <a:rPr lang="es-CO" dirty="0" smtClean="0"/>
              <a:t>realiza con medios como: cartas, oficios, memorandos, comunicados, circulares, plegables, carteleras, reuniones, teléfono, correos electrónicos, página </a:t>
            </a:r>
            <a:r>
              <a:rPr lang="es-CO" dirty="0" smtClean="0"/>
              <a:t>w</a:t>
            </a:r>
            <a:r>
              <a:rPr lang="es-CO" dirty="0" smtClean="0"/>
              <a:t>eb, etc. </a:t>
            </a:r>
            <a:r>
              <a:rPr lang="es-CO" dirty="0" smtClean="0"/>
              <a:t>En los archivos del Programa reposa la correspondencia interna, circulares, memorandos que contienen las comunicaciones oficiales al interior del Programa.</a:t>
            </a:r>
          </a:p>
          <a:p>
            <a:pPr algn="just"/>
            <a:r>
              <a:rPr lang="es-CO" dirty="0" smtClean="0"/>
              <a:t>Los </a:t>
            </a:r>
            <a:r>
              <a:rPr lang="es-CO" dirty="0" smtClean="0"/>
              <a:t>sistemas de registro y control de la información académica de los estudiantes </a:t>
            </a:r>
            <a:r>
              <a:rPr lang="es-CO" dirty="0" smtClean="0"/>
              <a:t>se </a:t>
            </a:r>
            <a:r>
              <a:rPr lang="es-CO" dirty="0" smtClean="0"/>
              <a:t>hacen a través de la Oficina de Registro y Control Académico (OCARA). </a:t>
            </a:r>
            <a:r>
              <a:rPr lang="es-CO" dirty="0" smtClean="0"/>
              <a:t>La comunidad académica puede </a:t>
            </a:r>
            <a:r>
              <a:rPr lang="es-CO" dirty="0" smtClean="0"/>
              <a:t>acceder a la </a:t>
            </a:r>
            <a:r>
              <a:rPr lang="es-CO" dirty="0" smtClean="0"/>
              <a:t>información a </a:t>
            </a:r>
            <a:r>
              <a:rPr lang="es-CO" dirty="0" smtClean="0"/>
              <a:t>través de la página </a:t>
            </a:r>
            <a:r>
              <a:rPr lang="es-CO" dirty="0" smtClean="0"/>
              <a:t>Web. Los </a:t>
            </a:r>
            <a:r>
              <a:rPr lang="es-CO" dirty="0" smtClean="0"/>
              <a:t>estudiantes, docentes y administrativos utilizan </a:t>
            </a:r>
            <a:r>
              <a:rPr lang="es-CO" dirty="0" smtClean="0"/>
              <a:t>el </a:t>
            </a:r>
            <a:r>
              <a:rPr lang="es-CO" dirty="0" smtClean="0"/>
              <a:t>sistema de información para los procesos </a:t>
            </a:r>
            <a:r>
              <a:rPr lang="es-CO" dirty="0" smtClean="0"/>
              <a:t>académico-administrativos </a:t>
            </a:r>
            <a:r>
              <a:rPr lang="es-CO" dirty="0" smtClean="0"/>
              <a:t>a través de una plataforma que permite realizar el registro de la matrícula, registro de notas finales, estado de sus calificaciones, la evaluación al docente, etc. </a:t>
            </a:r>
          </a:p>
          <a:p>
            <a:pPr algn="just"/>
            <a:r>
              <a:rPr lang="es-CO" dirty="0" smtClean="0"/>
              <a:t>la </a:t>
            </a:r>
            <a:r>
              <a:rPr lang="es-CO" dirty="0" smtClean="0"/>
              <a:t>Institución tiene a disposición </a:t>
            </a:r>
            <a:r>
              <a:rPr lang="es-CO" dirty="0" smtClean="0"/>
              <a:t>equipos </a:t>
            </a:r>
            <a:r>
              <a:rPr lang="es-CO" dirty="0" smtClean="0"/>
              <a:t>informáticos con acceso a internet instalados en varias de las Sedes y en las Facultades, además el sistema de Bienestar Universitario tiene estrategias especiales orientadas a mejorar los canales de información y comunicación para población con discapacidad</a:t>
            </a:r>
            <a:r>
              <a:rPr lang="es-CO" dirty="0" smtClean="0"/>
              <a:t>.</a:t>
            </a:r>
          </a:p>
          <a:p>
            <a:pPr algn="just"/>
            <a:r>
              <a:rPr lang="es-CO" b="1" dirty="0" smtClean="0"/>
              <a:t>Valoración del </a:t>
            </a:r>
            <a:r>
              <a:rPr lang="es-CO" b="1" dirty="0" smtClean="0"/>
              <a:t>Factor: 88,9 sobre </a:t>
            </a:r>
            <a:r>
              <a:rPr lang="es-CO" b="1" dirty="0" smtClean="0"/>
              <a:t>100 (se cumple plenamente</a:t>
            </a:r>
            <a:r>
              <a:rPr lang="es-CO" b="1" dirty="0" smtClean="0"/>
              <a:t>).</a:t>
            </a:r>
            <a:endParaRPr lang="es-CO" dirty="0"/>
          </a:p>
        </p:txBody>
      </p:sp>
      <p:sp>
        <p:nvSpPr>
          <p:cNvPr id="4" name="Título 1"/>
          <p:cNvSpPr>
            <a:spLocks noGrp="1"/>
          </p:cNvSpPr>
          <p:nvPr>
            <p:ph type="title"/>
          </p:nvPr>
        </p:nvSpPr>
        <p:spPr>
          <a:xfrm>
            <a:off x="1206500" y="286603"/>
            <a:ext cx="9969500" cy="1450757"/>
          </a:xfrm>
        </p:spPr>
        <p:txBody>
          <a:bodyPr>
            <a:noAutofit/>
          </a:bodyPr>
          <a:lstStyle/>
          <a:p>
            <a:r>
              <a:rPr lang="es-ES" sz="4200" dirty="0"/>
              <a:t>FACTOR 8: </a:t>
            </a:r>
            <a:r>
              <a:rPr lang="es-ES" sz="4200" dirty="0" smtClean="0"/>
              <a:t>ORGANIZACIÓN,</a:t>
            </a:r>
            <a:br>
              <a:rPr lang="es-ES" sz="4200" dirty="0" smtClean="0"/>
            </a:br>
            <a:r>
              <a:rPr lang="es-ES" sz="4200" dirty="0" smtClean="0"/>
              <a:t>ADMINISTRACIÓN Y GESTIÓN</a:t>
            </a:r>
            <a:r>
              <a:rPr lang="es-ES" sz="4200" b="1" dirty="0" smtClean="0"/>
              <a:t> </a:t>
            </a:r>
            <a:endParaRPr lang="es-ES" sz="4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200" dirty="0"/>
              <a:t>FACTOR 9: IMPACTO DE LOS EGRESADOS EN EL </a:t>
            </a:r>
            <a:r>
              <a:rPr lang="es-ES" sz="4200" dirty="0" smtClean="0"/>
              <a:t>MEDIO</a:t>
            </a:r>
            <a:endParaRPr lang="es-ES" sz="4200" dirty="0"/>
          </a:p>
        </p:txBody>
      </p:sp>
      <p:sp>
        <p:nvSpPr>
          <p:cNvPr id="3" name="Marcador de contenido 2"/>
          <p:cNvSpPr>
            <a:spLocks noGrp="1"/>
          </p:cNvSpPr>
          <p:nvPr>
            <p:ph idx="1"/>
          </p:nvPr>
        </p:nvSpPr>
        <p:spPr>
          <a:xfrm>
            <a:off x="1097280" y="1845734"/>
            <a:ext cx="10058400" cy="4456454"/>
          </a:xfrm>
        </p:spPr>
        <p:txBody>
          <a:bodyPr>
            <a:normAutofit/>
          </a:bodyPr>
          <a:lstStyle/>
          <a:p>
            <a:pPr algn="just"/>
            <a:r>
              <a:rPr lang="es-CO" dirty="0" smtClean="0"/>
              <a:t>El Programa </a:t>
            </a:r>
            <a:r>
              <a:rPr lang="es-CO" dirty="0" smtClean="0"/>
              <a:t>se reconoce a través del desempeño laboral de sus egresados y del impacto que éstos tienen en el proyecto académico y en los procesos de desarrollo social, cultural y económico en el entorno. </a:t>
            </a:r>
            <a:endParaRPr lang="es-CO" dirty="0" smtClean="0"/>
          </a:p>
          <a:p>
            <a:pPr algn="just"/>
            <a:r>
              <a:rPr lang="es-CO" dirty="0" smtClean="0"/>
              <a:t>El </a:t>
            </a:r>
            <a:r>
              <a:rPr lang="es-CO" dirty="0" smtClean="0"/>
              <a:t>seguimiento de los egresados lo hace la Universidad a través de la Oficina de Control y Registro Académico que lleva el registro de los estudiantes hasta el proceso de grado, además implementa un sistema de registro de egresados a través de la página web, el cual cada programa puede particularizar. En este punto es necesario anotar que se tiene un registro a nivel general, el cual permite visualizar la mayoría de los egresados, sin embargo es necesaria su actualización continua. Estos procesos se realizan acordes con el Observatorio Laboral del MEN. </a:t>
            </a:r>
            <a:endParaRPr lang="es-CO" dirty="0" smtClean="0"/>
          </a:p>
          <a:p>
            <a:pPr algn="just"/>
            <a:r>
              <a:rPr lang="es-CO" sz="2400" b="1" dirty="0" smtClean="0"/>
              <a:t>Valoración del Factor: </a:t>
            </a:r>
            <a:r>
              <a:rPr lang="es-CO" sz="2400" b="1" dirty="0" smtClean="0"/>
              <a:t>84,9 </a:t>
            </a:r>
            <a:r>
              <a:rPr lang="es-CO" sz="2400" b="1" dirty="0" smtClean="0"/>
              <a:t>sobre 100 (se cumple </a:t>
            </a:r>
            <a:r>
              <a:rPr lang="es-CO" sz="2400" b="1" dirty="0" smtClean="0"/>
              <a:t>en Alto Grado). </a:t>
            </a:r>
            <a:endParaRPr lang="es-CO" sz="2400"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1775068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200" dirty="0"/>
              <a:t>FACTOR 10: RECURSOS FÍSICOS Y FINANCIEROS</a:t>
            </a:r>
          </a:p>
        </p:txBody>
      </p:sp>
      <p:sp>
        <p:nvSpPr>
          <p:cNvPr id="3" name="Marcador de contenido 2"/>
          <p:cNvSpPr>
            <a:spLocks noGrp="1"/>
          </p:cNvSpPr>
          <p:nvPr>
            <p:ph idx="1"/>
          </p:nvPr>
        </p:nvSpPr>
        <p:spPr>
          <a:xfrm>
            <a:off x="1097280" y="1845734"/>
            <a:ext cx="10058400" cy="4456454"/>
          </a:xfrm>
        </p:spPr>
        <p:txBody>
          <a:bodyPr/>
          <a:lstStyle/>
          <a:p>
            <a:pPr algn="just"/>
            <a:r>
              <a:rPr lang="es-CO" dirty="0" smtClean="0"/>
              <a:t>L</a:t>
            </a:r>
            <a:r>
              <a:rPr lang="es-CO" dirty="0" smtClean="0"/>
              <a:t>a </a:t>
            </a:r>
            <a:r>
              <a:rPr lang="es-CO" dirty="0" smtClean="0"/>
              <a:t>planta física dispone de infraestructura adecuada a nivel de salones, biblioteca e instalaciones deportivas, aunque se planea la construcción de un bloque de aulas que subsane las deficiencias presentadas al inicio de semestre, la biblioteca se ha modernizado y brinda un ambiente adecuado para el estudio en la universidad</a:t>
            </a:r>
            <a:r>
              <a:rPr lang="es-CO" dirty="0" smtClean="0"/>
              <a:t>.</a:t>
            </a:r>
          </a:p>
          <a:p>
            <a:pPr algn="just"/>
            <a:r>
              <a:rPr lang="es-CO" dirty="0" smtClean="0"/>
              <a:t>E</a:t>
            </a:r>
            <a:r>
              <a:rPr lang="es-CO" dirty="0" smtClean="0"/>
              <a:t>l </a:t>
            </a:r>
            <a:r>
              <a:rPr lang="es-CO" dirty="0" smtClean="0"/>
              <a:t>presupuesto es adecuado para las actividades académicas en general, la universidad brinda estímulos a los estudiantes que tienen un desempeño académico sobresaliente</a:t>
            </a:r>
            <a:r>
              <a:rPr lang="es-CO" dirty="0" smtClean="0"/>
              <a:t>.</a:t>
            </a:r>
          </a:p>
          <a:p>
            <a:pPr algn="just"/>
            <a:endParaRPr lang="es-CO" dirty="0" smtClean="0"/>
          </a:p>
          <a:p>
            <a:pPr algn="just"/>
            <a:r>
              <a:rPr lang="es-CO" sz="2800" b="1" dirty="0" smtClean="0"/>
              <a:t>Valoración del Factor: </a:t>
            </a:r>
            <a:r>
              <a:rPr lang="es-CO" sz="2800" b="1" dirty="0" smtClean="0"/>
              <a:t>87,2 </a:t>
            </a:r>
            <a:r>
              <a:rPr lang="es-CO" sz="2800" b="1" dirty="0" smtClean="0"/>
              <a:t>sobre 100 (se cumple plenamente</a:t>
            </a:r>
            <a:r>
              <a:rPr lang="es-CO" sz="2800" b="1" dirty="0" smtClean="0"/>
              <a:t>). </a:t>
            </a:r>
            <a:endParaRPr lang="es-CO" sz="2800" b="1" dirty="0" smtClean="0"/>
          </a:p>
          <a:p>
            <a:endParaRPr lang="es-CO" sz="2800" dirty="0" smtClean="0"/>
          </a:p>
          <a:p>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45874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del Proceso </a:t>
            </a:r>
            <a:endParaRPr lang="es-ES" dirty="0"/>
          </a:p>
        </p:txBody>
      </p:sp>
      <p:sp>
        <p:nvSpPr>
          <p:cNvPr id="3" name="Marcador de contenido 2"/>
          <p:cNvSpPr>
            <a:spLocks noGrp="1"/>
          </p:cNvSpPr>
          <p:nvPr>
            <p:ph idx="1"/>
          </p:nvPr>
        </p:nvSpPr>
        <p:spPr>
          <a:xfrm>
            <a:off x="1097280" y="1845734"/>
            <a:ext cx="10058400" cy="637490"/>
          </a:xfrm>
        </p:spPr>
        <p:txBody>
          <a:bodyPr>
            <a:normAutofit lnSpcReduction="10000"/>
          </a:bodyPr>
          <a:lstStyle/>
          <a:p>
            <a:r>
              <a:rPr lang="es-CO" dirty="0"/>
              <a:t>la valoración dada al proceso de autoevaluación fue de </a:t>
            </a:r>
            <a:r>
              <a:rPr lang="es-CO" dirty="0" smtClean="0"/>
              <a:t>88.9 </a:t>
            </a:r>
            <a:r>
              <a:rPr lang="es-CO" dirty="0"/>
              <a:t>puntos sobre 100, es decir un cumplimiento </a:t>
            </a:r>
            <a:r>
              <a:rPr lang="es-CO" dirty="0" smtClean="0"/>
              <a:t>pleno.</a:t>
            </a:r>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graphicFrame>
        <p:nvGraphicFramePr>
          <p:cNvPr id="5" name="Gráfico 4"/>
          <p:cNvGraphicFramePr/>
          <p:nvPr>
            <p:extLst>
              <p:ext uri="{D42A27DB-BD31-4B8C-83A1-F6EECF244321}">
                <p14:modId xmlns:p14="http://schemas.microsoft.com/office/powerpoint/2010/main" xmlns="" val="1793570487"/>
              </p:ext>
            </p:extLst>
          </p:nvPr>
        </p:nvGraphicFramePr>
        <p:xfrm>
          <a:off x="1097280" y="2483224"/>
          <a:ext cx="10058400" cy="37457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667606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Plan de Mejoramiento </a:t>
            </a:r>
            <a:endParaRPr lang="es-ES" dirty="0"/>
          </a:p>
        </p:txBody>
      </p:sp>
      <p:sp>
        <p:nvSpPr>
          <p:cNvPr id="3" name="Marcador de contenido 2"/>
          <p:cNvSpPr>
            <a:spLocks noGrp="1"/>
          </p:cNvSpPr>
          <p:nvPr>
            <p:ph idx="1"/>
          </p:nvPr>
        </p:nvSpPr>
        <p:spPr>
          <a:xfrm>
            <a:off x="1097280" y="1845734"/>
            <a:ext cx="10058400" cy="942290"/>
          </a:xfrm>
        </p:spPr>
        <p:txBody>
          <a:bodyPr>
            <a:normAutofit/>
          </a:bodyPr>
          <a:lstStyle/>
          <a:p>
            <a:pPr algn="just"/>
            <a:r>
              <a:rPr lang="es-ES" dirty="0"/>
              <a:t> </a:t>
            </a:r>
            <a:r>
              <a:rPr lang="es-ES" dirty="0" smtClean="0"/>
              <a:t>Se Formula </a:t>
            </a:r>
            <a:r>
              <a:rPr lang="es-ES" dirty="0"/>
              <a:t>el Plan de Mejoramiento para su ejecución </a:t>
            </a:r>
            <a:r>
              <a:rPr lang="es-ES" dirty="0" smtClean="0"/>
              <a:t>a </a:t>
            </a:r>
            <a:r>
              <a:rPr lang="es-ES" dirty="0"/>
              <a:t>corto, mediano y largo plazo, en concordancia con el Proyecto Educativo Institucional de la Universidad de Nariño y el Proyecto Educativo del Programa de Licenciatura en Filosofía y Letras.</a:t>
            </a:r>
          </a:p>
        </p:txBody>
      </p:sp>
      <p:graphicFrame>
        <p:nvGraphicFramePr>
          <p:cNvPr id="6" name="Tabla 5"/>
          <p:cNvGraphicFramePr>
            <a:graphicFrameLocks noGrp="1"/>
          </p:cNvGraphicFramePr>
          <p:nvPr>
            <p:extLst>
              <p:ext uri="{D42A27DB-BD31-4B8C-83A1-F6EECF244321}">
                <p14:modId xmlns:p14="http://schemas.microsoft.com/office/powerpoint/2010/main" xmlns="" val="1970145096"/>
              </p:ext>
            </p:extLst>
          </p:nvPr>
        </p:nvGraphicFramePr>
        <p:xfrm>
          <a:off x="1193467" y="2788024"/>
          <a:ext cx="9962212" cy="3429000"/>
        </p:xfrm>
        <a:graphic>
          <a:graphicData uri="http://schemas.openxmlformats.org/drawingml/2006/table">
            <a:tbl>
              <a:tblPr firstRow="1" firstCol="1" bandRow="1">
                <a:tableStyleId>{5C22544A-7EE6-4342-B048-85BDC9FD1C3A}</a:tableStyleId>
              </a:tblPr>
              <a:tblGrid>
                <a:gridCol w="1606993"/>
                <a:gridCol w="2214852"/>
                <a:gridCol w="1107069"/>
                <a:gridCol w="1006944"/>
                <a:gridCol w="905397"/>
                <a:gridCol w="1107780"/>
                <a:gridCol w="1107069"/>
                <a:gridCol w="906108"/>
              </a:tblGrid>
              <a:tr h="255615">
                <a:tc>
                  <a:txBody>
                    <a:bodyPr/>
                    <a:lstStyle/>
                    <a:p>
                      <a:pPr algn="ctr">
                        <a:spcAft>
                          <a:spcPts val="0"/>
                        </a:spcAft>
                      </a:pPr>
                      <a:r>
                        <a:rPr lang="es-ES" sz="1000" dirty="0">
                          <a:effectLst/>
                        </a:rPr>
                        <a:t>OBJETIVOS</a:t>
                      </a:r>
                      <a:endParaRPr lang="es-ES" sz="105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dirty="0">
                          <a:effectLst/>
                        </a:rPr>
                        <a:t>ACCIONES</a:t>
                      </a:r>
                      <a:endParaRPr lang="es-ES" sz="105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dirty="0">
                          <a:effectLst/>
                        </a:rPr>
                        <a:t>METAS </a:t>
                      </a:r>
                      <a:endParaRPr lang="es-ES" sz="105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a:effectLst/>
                        </a:rPr>
                        <a:t>INDICADORES</a:t>
                      </a:r>
                      <a:endParaRPr lang="es-ES" sz="105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a:effectLst/>
                        </a:rPr>
                        <a:t>PERIODO EJECUCIÓN</a:t>
                      </a:r>
                      <a:endParaRPr lang="es-ES" sz="105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a:effectLst/>
                        </a:rPr>
                        <a:t>RECURSOS </a:t>
                      </a:r>
                      <a:endParaRPr lang="es-ES" sz="105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a:effectLst/>
                        </a:rPr>
                        <a:t>RESPONSABLE</a:t>
                      </a:r>
                      <a:endParaRPr lang="es-ES" sz="105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000" dirty="0">
                          <a:effectLst/>
                        </a:rPr>
                        <a:t>MEDIOS VERIFICA /AVANCE </a:t>
                      </a:r>
                      <a:endParaRPr lang="es-ES" sz="1050" dirty="0">
                        <a:effectLst/>
                        <a:latin typeface="Times New Roman" panose="02020603050405020304" pitchFamily="18" charset="0"/>
                        <a:ea typeface="Times New Roman" panose="02020603050405020304" pitchFamily="18" charset="0"/>
                      </a:endParaRPr>
                    </a:p>
                  </a:txBody>
                  <a:tcPr marL="17467" marR="17467" marT="0" marB="0" anchor="ctr"/>
                </a:tc>
              </a:tr>
              <a:tr h="1874507">
                <a:tc>
                  <a:txBody>
                    <a:bodyPr/>
                    <a:lstStyle/>
                    <a:p>
                      <a:pPr algn="ctr"/>
                      <a:r>
                        <a:rPr lang="es-ES" sz="1300" dirty="0">
                          <a:effectLst/>
                        </a:rPr>
                        <a:t>Divulgar la Misión, la Visión, el PEI y el PEP entre los estudiantes y profesores, así como la forma en que los objetivos del programa se articulan con éstos.</a:t>
                      </a:r>
                      <a:endParaRPr lang="es-ES" sz="1300" dirty="0">
                        <a:effectLst/>
                        <a:latin typeface="Times New Roman" panose="02020603050405020304" pitchFamily="18" charset="0"/>
                      </a:endParaRPr>
                    </a:p>
                  </a:txBody>
                  <a:tcPr marL="17467" marR="17467" marT="0" marB="0" anchor="ctr"/>
                </a:tc>
                <a:tc>
                  <a:txBody>
                    <a:bodyPr/>
                    <a:lstStyle/>
                    <a:p>
                      <a:pPr algn="just">
                        <a:spcAft>
                          <a:spcPts val="0"/>
                        </a:spcAft>
                      </a:pPr>
                      <a:r>
                        <a:rPr lang="es-ES" sz="1300" dirty="0">
                          <a:effectLst/>
                        </a:rPr>
                        <a:t>- Retroalimentar con la comunidad académica el sentido de la Visión institucional, que incremente los niveles de apropiación de la Misión y Visión en un 100%.</a:t>
                      </a:r>
                    </a:p>
                    <a:p>
                      <a:pPr algn="just">
                        <a:spcAft>
                          <a:spcPts val="0"/>
                        </a:spcAft>
                      </a:pPr>
                      <a:r>
                        <a:rPr lang="es-ES" sz="1300" dirty="0">
                          <a:effectLst/>
                        </a:rPr>
                        <a:t>- Armonizar PEP y PEI, e incidir en la búsqueda de alternativas frente a la situación de violencia, narcotráfico y problemas ambientales de la región, y definir una propuesta institucional de la formación ética como una política transversal. </a:t>
                      </a:r>
                    </a:p>
                  </a:txBody>
                  <a:tcPr marL="17467" marR="17467" marT="0" marB="0" anchor="ctr"/>
                </a:tc>
                <a:tc>
                  <a:txBody>
                    <a:bodyPr/>
                    <a:lstStyle/>
                    <a:p>
                      <a:pPr algn="ctr">
                        <a:spcAft>
                          <a:spcPts val="0"/>
                        </a:spcAft>
                      </a:pPr>
                      <a:r>
                        <a:rPr lang="es-ES" sz="1300" dirty="0">
                          <a:effectLst/>
                        </a:rPr>
                        <a:t>Socializar el PEP en el 100% de estudiantes y profesores del programa</a:t>
                      </a:r>
                      <a:r>
                        <a:rPr lang="es-ES" sz="1300" dirty="0" smtClean="0">
                          <a:effectLst/>
                        </a:rPr>
                        <a:t>.</a:t>
                      </a:r>
                      <a:endParaRPr lang="es-ES" sz="130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300" dirty="0">
                          <a:effectLst/>
                        </a:rPr>
                        <a:t>Documento oficial de difusión para el Programa.</a:t>
                      </a:r>
                    </a:p>
                    <a:p>
                      <a:pPr algn="ctr">
                        <a:spcAft>
                          <a:spcPts val="0"/>
                        </a:spcAft>
                      </a:pPr>
                      <a:r>
                        <a:rPr lang="es-ES" sz="1300" dirty="0">
                          <a:effectLst/>
                        </a:rPr>
                        <a:t>Número de estudiantes y profesores que conocen la Misión, la Visión, el PEI y su articulación con el PEP</a:t>
                      </a:r>
                      <a:r>
                        <a:rPr lang="es-ES" sz="1300" dirty="0" smtClean="0">
                          <a:effectLst/>
                        </a:rPr>
                        <a:t>.</a:t>
                      </a:r>
                      <a:endParaRPr lang="es-ES" sz="130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300" dirty="0">
                          <a:effectLst/>
                        </a:rPr>
                        <a:t>Agosto 2016-junio 2017</a:t>
                      </a:r>
                      <a:r>
                        <a:rPr lang="es-ES" sz="1300" dirty="0" smtClean="0">
                          <a:effectLst/>
                        </a:rPr>
                        <a:t>.</a:t>
                      </a:r>
                      <a:endParaRPr lang="es-ES" sz="130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300" dirty="0">
                          <a:effectLst/>
                        </a:rPr>
                        <a:t>Plan de capacitación.</a:t>
                      </a:r>
                    </a:p>
                    <a:p>
                      <a:pPr algn="ctr">
                        <a:spcAft>
                          <a:spcPts val="0"/>
                        </a:spcAft>
                      </a:pPr>
                      <a:r>
                        <a:rPr lang="es-ES" sz="1300" dirty="0">
                          <a:effectLst/>
                        </a:rPr>
                        <a:t>Plan de gestión de investigaciones 2016-2020</a:t>
                      </a:r>
                      <a:r>
                        <a:rPr lang="es-ES" sz="1300" dirty="0" smtClean="0">
                          <a:effectLst/>
                        </a:rPr>
                        <a:t>.</a:t>
                      </a:r>
                      <a:endParaRPr lang="es-ES" sz="1300" dirty="0">
                        <a:effectLst/>
                        <a:latin typeface="Times New Roman" panose="02020603050405020304" pitchFamily="18" charset="0"/>
                        <a:ea typeface="Times New Roman" panose="02020603050405020304" pitchFamily="18" charset="0"/>
                      </a:endParaRPr>
                    </a:p>
                  </a:txBody>
                  <a:tcPr marL="17467" marR="17467" marT="0" marB="0" anchor="ctr"/>
                </a:tc>
                <a:tc>
                  <a:txBody>
                    <a:bodyPr/>
                    <a:lstStyle/>
                    <a:p>
                      <a:pPr algn="ctr">
                        <a:spcAft>
                          <a:spcPts val="0"/>
                        </a:spcAft>
                      </a:pPr>
                      <a:r>
                        <a:rPr lang="es-ES" sz="1300" dirty="0">
                          <a:effectLst/>
                        </a:rPr>
                        <a:t>Comité de Acreditación. Comité Curricular y de Investigación. </a:t>
                      </a:r>
                    </a:p>
                  </a:txBody>
                  <a:tcPr marL="17467" marR="17467" marT="0" marB="0" anchor="ctr"/>
                </a:tc>
                <a:tc>
                  <a:txBody>
                    <a:bodyPr/>
                    <a:lstStyle/>
                    <a:p>
                      <a:pPr algn="ctr">
                        <a:spcAft>
                          <a:spcPts val="0"/>
                        </a:spcAft>
                      </a:pPr>
                      <a:r>
                        <a:rPr lang="es-ES" sz="1300" dirty="0">
                          <a:effectLst/>
                        </a:rPr>
                        <a:t>Plegable y página web</a:t>
                      </a:r>
                      <a:r>
                        <a:rPr lang="es-ES" sz="1300" dirty="0" smtClean="0">
                          <a:effectLst/>
                        </a:rPr>
                        <a:t>.</a:t>
                      </a:r>
                      <a:endParaRPr lang="es-ES" sz="1300" dirty="0">
                        <a:effectLst/>
                        <a:latin typeface="Times New Roman" panose="02020603050405020304" pitchFamily="18" charset="0"/>
                        <a:ea typeface="Times New Roman" panose="02020603050405020304" pitchFamily="18" charset="0"/>
                      </a:endParaRPr>
                    </a:p>
                  </a:txBody>
                  <a:tcPr marL="17467" marR="17467" marT="0" marB="0" anchor="ctr"/>
                </a:tc>
              </a:tr>
            </a:tbl>
          </a:graphicData>
        </a:graphic>
      </p:graphicFrame>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pic>
        <p:nvPicPr>
          <p:cNvPr id="7" name="Picture 2" descr="https://armandolopezgolart.files.wordpress.com/2013/05/cambio_de_rumbo.jpg?w=315&amp;h=32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9535860" y="367575"/>
            <a:ext cx="1253011" cy="12888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6000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CO" spc="0" dirty="0" smtClean="0">
                <a:ln w="0"/>
                <a:solidFill>
                  <a:schemeClr val="accent1">
                    <a:lumMod val="50000"/>
                  </a:schemeClr>
                </a:solidFill>
                <a:effectLst>
                  <a:outerShdw blurRad="38100" dist="25400" dir="5400000" algn="ctr" rotWithShape="0">
                    <a:srgbClr val="6E747A">
                      <a:alpha val="43000"/>
                    </a:srgbClr>
                  </a:outerShdw>
                </a:effectLst>
              </a:rPr>
              <a:t>MALLA CURRICULAR</a:t>
            </a:r>
            <a:endParaRPr lang="es-ES" spc="0" dirty="0">
              <a:ln w="0"/>
              <a:solidFill>
                <a:schemeClr val="accent1">
                  <a:lumMod val="50000"/>
                </a:schemeClr>
              </a:solidFill>
              <a:effectLst>
                <a:outerShdw blurRad="38100" dist="25400" dir="5400000" algn="ctr" rotWithShape="0">
                  <a:srgbClr val="6E747A">
                    <a:alpha val="43000"/>
                  </a:srgbClr>
                </a:outerShdw>
              </a:effectLst>
            </a:endParaRPr>
          </a:p>
        </p:txBody>
      </p:sp>
      <p:grpSp>
        <p:nvGrpSpPr>
          <p:cNvPr id="5" name="Shape 2031"/>
          <p:cNvGrpSpPr>
            <a:grpSpLocks noChangeAspect="1"/>
          </p:cNvGrpSpPr>
          <p:nvPr/>
        </p:nvGrpSpPr>
        <p:grpSpPr>
          <a:xfrm>
            <a:off x="5386425" y="4635069"/>
            <a:ext cx="1528251" cy="1357746"/>
            <a:chOff x="5292575" y="3681900"/>
            <a:chExt cx="420150" cy="373275"/>
          </a:xfrm>
        </p:grpSpPr>
        <p:sp>
          <p:nvSpPr>
            <p:cNvPr id="7" name="Shape 2032"/>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2033"/>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2034"/>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2035"/>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2036"/>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2037"/>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2038"/>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50800" cap="rnd" cmpd="sng">
              <a:solidFill>
                <a:schemeClr val="accen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xmlns="" val="35880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b="1" dirty="0"/>
              <a:t>Elaboración de los instrumentos de recolección de datos (IRD</a:t>
            </a:r>
            <a:r>
              <a:rPr lang="es-CO" b="1" dirty="0" smtClean="0"/>
              <a:t>)</a:t>
            </a:r>
            <a:endParaRPr lang="es-ES" dirty="0"/>
          </a:p>
        </p:txBody>
      </p:sp>
      <p:sp>
        <p:nvSpPr>
          <p:cNvPr id="3" name="Marcador de contenido 2"/>
          <p:cNvSpPr>
            <a:spLocks noGrp="1"/>
          </p:cNvSpPr>
          <p:nvPr>
            <p:ph idx="1"/>
          </p:nvPr>
        </p:nvSpPr>
        <p:spPr>
          <a:xfrm>
            <a:off x="838200" y="1825625"/>
            <a:ext cx="10515600" cy="817091"/>
          </a:xfrm>
        </p:spPr>
        <p:txBody>
          <a:bodyPr>
            <a:normAutofit/>
          </a:bodyPr>
          <a:lstStyle/>
          <a:p>
            <a:r>
              <a:rPr lang="es-CO" dirty="0"/>
              <a:t>Matriz autoevaluación, es una tabla donde se relaciona todos los aspectos a evaluar codificados. </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950961906"/>
              </p:ext>
            </p:extLst>
          </p:nvPr>
        </p:nvGraphicFramePr>
        <p:xfrm>
          <a:off x="838200" y="2642716"/>
          <a:ext cx="10436050" cy="3346100"/>
        </p:xfrm>
        <a:graphic>
          <a:graphicData uri="http://schemas.openxmlformats.org/drawingml/2006/table">
            <a:tbl>
              <a:tblPr firstRow="1" firstCol="1" bandRow="1">
                <a:tableStyleId>{5C22544A-7EE6-4342-B048-85BDC9FD1C3A}</a:tableStyleId>
              </a:tblPr>
              <a:tblGrid>
                <a:gridCol w="888717"/>
                <a:gridCol w="3969862"/>
                <a:gridCol w="1146148"/>
                <a:gridCol w="1090969"/>
                <a:gridCol w="978992"/>
                <a:gridCol w="1577591"/>
                <a:gridCol w="783771"/>
              </a:tblGrid>
              <a:tr h="394083">
                <a:tc>
                  <a:txBody>
                    <a:bodyPr/>
                    <a:lstStyle/>
                    <a:p>
                      <a:pPr algn="ctr">
                        <a:spcAft>
                          <a:spcPts val="0"/>
                        </a:spcAft>
                      </a:pPr>
                      <a:r>
                        <a:rPr lang="es-CO" sz="1800" dirty="0">
                          <a:effectLst/>
                        </a:rPr>
                        <a:t>Código</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Aspecto a evaluar</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Estudiante</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dirty="0">
                          <a:effectLst/>
                        </a:rPr>
                        <a:t>Docente</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Directivo</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Administrativo</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dirty="0">
                          <a:effectLst/>
                        </a:rPr>
                        <a:t>C.C.A. </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r>
              <a:tr h="1341826">
                <a:tc>
                  <a:txBody>
                    <a:bodyPr/>
                    <a:lstStyle/>
                    <a:p>
                      <a:pPr algn="ctr">
                        <a:spcAft>
                          <a:spcPts val="0"/>
                        </a:spcAft>
                      </a:pPr>
                      <a:r>
                        <a:rPr lang="es-CO" sz="1800">
                          <a:effectLst/>
                        </a:rPr>
                        <a:t>2.7.d</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just">
                        <a:spcAft>
                          <a:spcPts val="0"/>
                        </a:spcAft>
                      </a:pPr>
                      <a:r>
                        <a:rPr lang="es-CO" sz="1800" dirty="0" smtClean="0">
                          <a:effectLst/>
                        </a:rPr>
                        <a:t>Apreciación </a:t>
                      </a:r>
                      <a:r>
                        <a:rPr lang="es-CO" sz="1800" dirty="0">
                          <a:effectLst/>
                        </a:rPr>
                        <a:t>de directivos, profesores y estudiantes sobre la participación del estudiantado en los órganos de dirección del programa.</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Encuesta</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Encuesta</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Encuesta</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dirty="0">
                          <a:effectLst/>
                        </a:rPr>
                        <a:t> </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 </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r>
              <a:tr h="1610191">
                <a:tc>
                  <a:txBody>
                    <a:bodyPr/>
                    <a:lstStyle/>
                    <a:p>
                      <a:pPr algn="ctr">
                        <a:spcAft>
                          <a:spcPts val="0"/>
                        </a:spcAft>
                      </a:pPr>
                      <a:r>
                        <a:rPr lang="es-CO" sz="1800" dirty="0">
                          <a:effectLst/>
                        </a:rPr>
                        <a:t>4.17.e</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just">
                        <a:spcAft>
                          <a:spcPts val="0"/>
                        </a:spcAft>
                      </a:pPr>
                      <a:r>
                        <a:rPr lang="es-CO" sz="1800" dirty="0" smtClean="0">
                          <a:effectLst/>
                        </a:rPr>
                        <a:t>Apreciación </a:t>
                      </a:r>
                      <a:r>
                        <a:rPr lang="es-CO" sz="1800" dirty="0">
                          <a:effectLst/>
                        </a:rPr>
                        <a:t>de directivos, profesores y estudiantes del programa sobre la aplicación y eficacia de las políticas institucionales en materia de flexibilidad curricular.</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Taller</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Taller</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Taller</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a:effectLst/>
                        </a:rPr>
                        <a:t> </a:t>
                      </a:r>
                      <a:endParaRPr lang="es-ES" sz="20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c>
                  <a:txBody>
                    <a:bodyPr/>
                    <a:lstStyle/>
                    <a:p>
                      <a:pPr algn="ctr">
                        <a:spcAft>
                          <a:spcPts val="0"/>
                        </a:spcAft>
                      </a:pPr>
                      <a:r>
                        <a:rPr lang="es-CO" sz="1800" dirty="0">
                          <a:effectLst/>
                        </a:rPr>
                        <a:t> </a:t>
                      </a:r>
                      <a:endParaRPr lang="es-E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92" marR="54392" marT="0" marB="0" anchor="ctr"/>
                </a:tc>
              </a:tr>
            </a:tbl>
          </a:graphicData>
        </a:graphic>
      </p:graphicFrame>
      <p:pic>
        <p:nvPicPr>
          <p:cNvPr id="5" name="Imagen 4"/>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1134666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457186"/>
            <a:ext cx="10058400" cy="822960"/>
          </a:xfrm>
        </p:spPr>
        <p:txBody>
          <a:bodyPr>
            <a:normAutofit/>
          </a:bodyPr>
          <a:lstStyle/>
          <a:p>
            <a:pPr algn="ctr"/>
            <a:r>
              <a:rPr lang="es-CO" b="1" dirty="0" smtClean="0"/>
              <a:t>Asignaturas que se reubicaron</a:t>
            </a:r>
            <a:endParaRPr lang="es-CO" dirty="0"/>
          </a:p>
        </p:txBody>
      </p:sp>
      <p:graphicFrame>
        <p:nvGraphicFramePr>
          <p:cNvPr id="4" name="3 Tabla"/>
          <p:cNvGraphicFramePr>
            <a:graphicFrameLocks noGrp="1"/>
          </p:cNvGraphicFramePr>
          <p:nvPr/>
        </p:nvGraphicFramePr>
        <p:xfrm>
          <a:off x="1135126" y="1295946"/>
          <a:ext cx="10152995" cy="5006441"/>
        </p:xfrm>
        <a:graphic>
          <a:graphicData uri="http://schemas.openxmlformats.org/drawingml/2006/table">
            <a:tbl>
              <a:tblPr>
                <a:tableStyleId>{3C2FFA5D-87B4-456A-9821-1D502468CF0F}</a:tableStyleId>
              </a:tblPr>
              <a:tblGrid>
                <a:gridCol w="2977834"/>
                <a:gridCol w="1010835"/>
                <a:gridCol w="5155324"/>
                <a:gridCol w="1009002"/>
              </a:tblGrid>
              <a:tr h="222840">
                <a:tc gridSpan="2">
                  <a:txBody>
                    <a:bodyPr/>
                    <a:lstStyle/>
                    <a:p>
                      <a:pPr algn="ctr">
                        <a:lnSpc>
                          <a:spcPct val="115000"/>
                        </a:lnSpc>
                        <a:spcAft>
                          <a:spcPts val="0"/>
                        </a:spcAft>
                      </a:pPr>
                      <a:r>
                        <a:rPr lang="es-CO" sz="1300" b="1" dirty="0" smtClean="0">
                          <a:solidFill>
                            <a:schemeClr val="bg1"/>
                          </a:solidFill>
                        </a:rPr>
                        <a:t>PLAN DE </a:t>
                      </a:r>
                      <a:r>
                        <a:rPr lang="es-CO" sz="1300" b="1" dirty="0">
                          <a:solidFill>
                            <a:schemeClr val="bg1"/>
                          </a:solidFill>
                        </a:rPr>
                        <a:t>ESTUDIOS VIGENTE (2010)</a:t>
                      </a:r>
                      <a:endParaRPr lang="es-CO" sz="1300" b="1" dirty="0">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CO"/>
                    </a:p>
                  </a:txBody>
                  <a:tcPr/>
                </a:tc>
                <a:tc gridSpan="2">
                  <a:txBody>
                    <a:bodyPr/>
                    <a:lstStyle/>
                    <a:p>
                      <a:pPr algn="ctr">
                        <a:lnSpc>
                          <a:spcPct val="115000"/>
                        </a:lnSpc>
                        <a:spcAft>
                          <a:spcPts val="0"/>
                        </a:spcAft>
                      </a:pPr>
                      <a:r>
                        <a:rPr lang="es-CO" sz="1300" b="1" dirty="0">
                          <a:solidFill>
                            <a:schemeClr val="bg1"/>
                          </a:solidFill>
                        </a:rPr>
                        <a:t>NUEVA PROPUESTA (2016)</a:t>
                      </a:r>
                      <a:endParaRPr lang="es-CO" sz="1300" b="1" dirty="0">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CO"/>
                    </a:p>
                  </a:txBody>
                  <a:tcPr/>
                </a:tc>
              </a:tr>
              <a:tr h="459587">
                <a:tc>
                  <a:txBody>
                    <a:bodyPr/>
                    <a:lstStyle/>
                    <a:p>
                      <a:pPr algn="ctr">
                        <a:lnSpc>
                          <a:spcPct val="115000"/>
                        </a:lnSpc>
                        <a:spcAft>
                          <a:spcPts val="0"/>
                        </a:spcAft>
                      </a:pPr>
                      <a:r>
                        <a:rPr lang="es-CO" sz="1300" b="1">
                          <a:solidFill>
                            <a:schemeClr val="bg1"/>
                          </a:solidFill>
                        </a:rPr>
                        <a:t>MATERIA</a:t>
                      </a:r>
                      <a:endParaRPr lang="es-CO" sz="1300" b="1">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300" b="1" dirty="0">
                          <a:solidFill>
                            <a:schemeClr val="bg1"/>
                          </a:solidFill>
                        </a:rPr>
                        <a:t>SEMESTRE</a:t>
                      </a:r>
                      <a:endParaRPr lang="es-CO" sz="1300" b="1" dirty="0">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300" b="1" dirty="0">
                          <a:solidFill>
                            <a:schemeClr val="bg1"/>
                          </a:solidFill>
                        </a:rPr>
                        <a:t>MATERIA</a:t>
                      </a:r>
                      <a:endParaRPr lang="es-CO" sz="1300" b="1" dirty="0">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300" b="1" dirty="0">
                          <a:solidFill>
                            <a:schemeClr val="bg1"/>
                          </a:solidFill>
                        </a:rPr>
                        <a:t>SEMESTRE</a:t>
                      </a:r>
                      <a:endParaRPr lang="es-CO" sz="1300" b="1" dirty="0">
                        <a:solidFill>
                          <a:schemeClr val="bg1"/>
                        </a:solidFill>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221409">
                <a:tc>
                  <a:txBody>
                    <a:bodyPr/>
                    <a:lstStyle/>
                    <a:p>
                      <a:pPr algn="l">
                        <a:lnSpc>
                          <a:spcPct val="115000"/>
                        </a:lnSpc>
                        <a:spcAft>
                          <a:spcPts val="0"/>
                        </a:spcAft>
                      </a:pPr>
                      <a:r>
                        <a:rPr lang="es-CO" sz="1300" dirty="0"/>
                        <a:t>FILOSOFÍA E HISTORIA DE LA EDUCACIÓN</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2</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s-CO" sz="1300"/>
                        <a:t>FILOSOFÍA E HISTORIA DE LA EDUCACIÓN</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3</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47">
                <a:tc>
                  <a:txBody>
                    <a:bodyPr/>
                    <a:lstStyle/>
                    <a:p>
                      <a:pPr algn="l">
                        <a:lnSpc>
                          <a:spcPct val="115000"/>
                        </a:lnSpc>
                        <a:spcAft>
                          <a:spcPts val="0"/>
                        </a:spcAft>
                      </a:pPr>
                      <a:r>
                        <a:rPr lang="es-CO" sz="1300" dirty="0"/>
                        <a:t>EPISTEMOLOGÍA DE LAS CIENCIAS HUMANASY EDUCACIÓN</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5</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s-CO" sz="1300" dirty="0"/>
                        <a:t>EPISTEMOLOGÍA DE LAS CIENCIAS HUMANAS Y EDUCACIÓN</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dirty="0"/>
                        <a:t>4</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325">
                <a:tc>
                  <a:txBody>
                    <a:bodyPr/>
                    <a:lstStyle/>
                    <a:p>
                      <a:pPr algn="l">
                        <a:lnSpc>
                          <a:spcPct val="115000"/>
                        </a:lnSpc>
                        <a:spcAft>
                          <a:spcPts val="0"/>
                        </a:spcAft>
                      </a:pPr>
                      <a:r>
                        <a:rPr lang="es-CO" sz="1300" dirty="0"/>
                        <a:t>DISEÑO CURICULAR: FILOSOFÍA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dirty="0"/>
                        <a:t>PRÁCTICA PEDAGÓGICA E INVESTIGATIVA V: DIDÁCTICA Y CURRÍCULO DE LA FILOSOFÍA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058">
                <a:tc>
                  <a:txBody>
                    <a:bodyPr/>
                    <a:lstStyle/>
                    <a:p>
                      <a:pPr algn="l">
                        <a:lnSpc>
                          <a:spcPct val="115000"/>
                        </a:lnSpc>
                        <a:spcAft>
                          <a:spcPts val="0"/>
                        </a:spcAft>
                      </a:pPr>
                      <a:r>
                        <a:rPr lang="es-CO" sz="1300" dirty="0"/>
                        <a:t>DISEÑO CURRICULAR: LITERATURA</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dirty="0"/>
                        <a:t>PRÁCTICA PEDAGÓGICA E INVESTIGATIVA V: DIDÁCTICA Y CURRÍCULO DE LA LENGUA CASTELLANA Y LA LITERATURA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10">
                <a:tc>
                  <a:txBody>
                    <a:bodyPr/>
                    <a:lstStyle/>
                    <a:p>
                      <a:pPr algn="l">
                        <a:spcAft>
                          <a:spcPts val="0"/>
                        </a:spcAft>
                      </a:pPr>
                      <a:r>
                        <a:rPr lang="es-CO" sz="1300" dirty="0"/>
                        <a:t>ELECTIVA PROFUNDIZACIÓN I: FILOSOFÍA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6</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dirty="0"/>
                        <a:t>ELECTIVA PROFUNDIZACIÓN I: FILOSOFÍA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325">
                <a:tc>
                  <a:txBody>
                    <a:bodyPr/>
                    <a:lstStyle/>
                    <a:p>
                      <a:pPr algn="l">
                        <a:spcAft>
                          <a:spcPts val="0"/>
                        </a:spcAft>
                      </a:pPr>
                      <a:r>
                        <a:rPr lang="es-CO" sz="1300" dirty="0"/>
                        <a:t>ELECTIVA PROFUNDIZACIÓN I: LITERATURA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6</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a:t>ELECTIVA PROFUNDIZACIÓN I: LITERATURA </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09">
                <a:tc>
                  <a:txBody>
                    <a:bodyPr/>
                    <a:lstStyle/>
                    <a:p>
                      <a:pPr algn="l">
                        <a:lnSpc>
                          <a:spcPct val="115000"/>
                        </a:lnSpc>
                        <a:spcAft>
                          <a:spcPts val="0"/>
                        </a:spcAft>
                      </a:pPr>
                      <a:r>
                        <a:rPr lang="pt-PT" sz="1300" dirty="0"/>
                        <a:t>ELECTIVA PROFUNDIZACIÓN II: FILOSOFÍA</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pt-PT" sz="1300"/>
                        <a:t>ELECTIVA PROFUNDIZACIÓN II: FILOSOFÍA</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47">
                <a:tc>
                  <a:txBody>
                    <a:bodyPr/>
                    <a:lstStyle/>
                    <a:p>
                      <a:pPr algn="l">
                        <a:lnSpc>
                          <a:spcPct val="115000"/>
                        </a:lnSpc>
                        <a:spcAft>
                          <a:spcPts val="0"/>
                        </a:spcAft>
                      </a:pPr>
                      <a:r>
                        <a:rPr lang="pt-PT" sz="1300" dirty="0"/>
                        <a:t>ELECTIVA PROFUNDIZACIÓN II: LITERATURA</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7</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pt-PT" sz="1300"/>
                        <a:t>ELECTIVA PROFUNDIZACIÓN II: LITERATURA </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10">
                <a:tc>
                  <a:txBody>
                    <a:bodyPr/>
                    <a:lstStyle/>
                    <a:p>
                      <a:pPr algn="l">
                        <a:spcAft>
                          <a:spcPts val="0"/>
                        </a:spcAft>
                      </a:pPr>
                      <a:r>
                        <a:rPr lang="es-CO" sz="1300" dirty="0"/>
                        <a:t>ELECTIVA PROFUNDIZACIÓN III: FILOSOFÍA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a:t>ELECTIVA PROFUNDIZACIÓN III: FILOSOFÍA </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9</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2325">
                <a:tc>
                  <a:txBody>
                    <a:bodyPr/>
                    <a:lstStyle/>
                    <a:p>
                      <a:pPr algn="l">
                        <a:spcAft>
                          <a:spcPts val="0"/>
                        </a:spcAft>
                      </a:pPr>
                      <a:r>
                        <a:rPr lang="es-CO" sz="1300" dirty="0"/>
                        <a:t>ELECTIVA PROFUNDIZACIÓN III : LITERATURA</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a:t>ELECTIVA PROFUNDIZACIÓN III: LITERATURA </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9</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747">
                <a:tc>
                  <a:txBody>
                    <a:bodyPr/>
                    <a:lstStyle/>
                    <a:p>
                      <a:pPr algn="l">
                        <a:lnSpc>
                          <a:spcPct val="115000"/>
                        </a:lnSpc>
                        <a:spcAft>
                          <a:spcPts val="0"/>
                        </a:spcAft>
                      </a:pPr>
                      <a:r>
                        <a:rPr lang="es-CO" sz="1300" dirty="0"/>
                        <a:t>ELECTIVA PROFUNDIZACIÓN IV: LITERATURA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9</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a:t>ELECTIVA PROFUNDIZACIÓN IV: LITERATURA </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10</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10">
                <a:tc>
                  <a:txBody>
                    <a:bodyPr/>
                    <a:lstStyle/>
                    <a:p>
                      <a:pPr algn="l">
                        <a:lnSpc>
                          <a:spcPct val="115000"/>
                        </a:lnSpc>
                        <a:spcAft>
                          <a:spcPts val="0"/>
                        </a:spcAft>
                      </a:pPr>
                      <a:r>
                        <a:rPr lang="pt-PT" sz="1300" dirty="0"/>
                        <a:t>PRACTICA DOCENTE I</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9</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pt-PT" sz="1300" dirty="0"/>
                        <a:t>PRÁCTICA PEDAGÓGICA PROFESIONAL I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8</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10">
                <a:tc>
                  <a:txBody>
                    <a:bodyPr/>
                    <a:lstStyle/>
                    <a:p>
                      <a:pPr algn="l">
                        <a:lnSpc>
                          <a:spcPct val="115000"/>
                        </a:lnSpc>
                        <a:spcAft>
                          <a:spcPts val="0"/>
                        </a:spcAft>
                      </a:pPr>
                      <a:r>
                        <a:rPr lang="pt-PT" sz="1300" dirty="0"/>
                        <a:t>PRACTICA DOCENTE II</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a:t>10</a:t>
                      </a:r>
                      <a:endParaRPr lang="es-CO" sz="130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CO" sz="1300" dirty="0"/>
                        <a:t>PRÁCTICA PEDAGÓGICA PROFESIONAL II </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CO" sz="1300" dirty="0"/>
                        <a:t>9</a:t>
                      </a:r>
                      <a:endParaRPr lang="es-CO" sz="1300" dirty="0">
                        <a:latin typeface="Calibri"/>
                        <a:ea typeface="Calibri"/>
                        <a:cs typeface="Times New Roman"/>
                      </a:endParaRPr>
                    </a:p>
                  </a:txBody>
                  <a:tcPr marL="65294" marR="65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369022" y="5615552"/>
            <a:ext cx="749595" cy="923798"/>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4099035" y="1213945"/>
            <a:ext cx="677917" cy="14977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5" name="4 Tabla"/>
          <p:cNvGraphicFramePr>
            <a:graphicFrameLocks noGrp="1"/>
          </p:cNvGraphicFramePr>
          <p:nvPr/>
        </p:nvGraphicFramePr>
        <p:xfrm>
          <a:off x="4664817" y="393989"/>
          <a:ext cx="6557365" cy="2879476"/>
        </p:xfrm>
        <a:graphic>
          <a:graphicData uri="http://schemas.openxmlformats.org/drawingml/2006/table">
            <a:tbl>
              <a:tblPr>
                <a:tableStyleId>{D113A9D2-9D6B-4929-AA2D-F23B5EE8CBE7}</a:tableStyleId>
              </a:tblPr>
              <a:tblGrid>
                <a:gridCol w="2225029"/>
                <a:gridCol w="1018889"/>
                <a:gridCol w="2328159"/>
                <a:gridCol w="985288"/>
              </a:tblGrid>
              <a:tr h="238518">
                <a:tc gridSpan="2">
                  <a:txBody>
                    <a:bodyPr/>
                    <a:lstStyle/>
                    <a:p>
                      <a:pPr algn="ctr">
                        <a:lnSpc>
                          <a:spcPct val="115000"/>
                        </a:lnSpc>
                        <a:spcAft>
                          <a:spcPts val="0"/>
                        </a:spcAft>
                      </a:pPr>
                      <a:r>
                        <a:rPr lang="es-CO" sz="1400" b="1" dirty="0" smtClean="0">
                          <a:solidFill>
                            <a:schemeClr val="bg1"/>
                          </a:solidFill>
                        </a:rPr>
                        <a:t>PLAN DE </a:t>
                      </a:r>
                      <a:r>
                        <a:rPr lang="es-CO" sz="1400" b="1" dirty="0">
                          <a:solidFill>
                            <a:schemeClr val="bg1"/>
                          </a:solidFill>
                        </a:rPr>
                        <a:t>ESTUDIOS VIGENTE (2010)</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CO"/>
                    </a:p>
                  </a:txBody>
                  <a:tcPr/>
                </a:tc>
                <a:tc gridSpan="2">
                  <a:txBody>
                    <a:bodyPr/>
                    <a:lstStyle/>
                    <a:p>
                      <a:pPr algn="ctr">
                        <a:lnSpc>
                          <a:spcPct val="115000"/>
                        </a:lnSpc>
                        <a:spcAft>
                          <a:spcPts val="0"/>
                        </a:spcAft>
                      </a:pPr>
                      <a:r>
                        <a:rPr lang="es-CO" sz="1400" b="1" dirty="0">
                          <a:solidFill>
                            <a:schemeClr val="bg1"/>
                          </a:solidFill>
                        </a:rPr>
                        <a:t>NUEVA PROPUESTA (2016)</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CO"/>
                    </a:p>
                  </a:txBody>
                  <a:tcPr/>
                </a:tc>
              </a:tr>
              <a:tr h="238518">
                <a:tc>
                  <a:txBody>
                    <a:bodyPr/>
                    <a:lstStyle/>
                    <a:p>
                      <a:pPr algn="ctr">
                        <a:lnSpc>
                          <a:spcPct val="115000"/>
                        </a:lnSpc>
                        <a:spcAft>
                          <a:spcPts val="0"/>
                        </a:spcAft>
                      </a:pPr>
                      <a:r>
                        <a:rPr lang="es-CO" sz="1400" b="1" dirty="0">
                          <a:solidFill>
                            <a:schemeClr val="bg1"/>
                          </a:solidFill>
                        </a:rPr>
                        <a:t>MATERIA</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400" b="1">
                          <a:solidFill>
                            <a:schemeClr val="bg1"/>
                          </a:solidFill>
                        </a:rPr>
                        <a:t>SEMESTRE</a:t>
                      </a:r>
                      <a:endParaRPr lang="es-CO" sz="1400" b="1">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400" b="1">
                          <a:solidFill>
                            <a:schemeClr val="bg1"/>
                          </a:solidFill>
                        </a:rPr>
                        <a:t>MATERIA</a:t>
                      </a:r>
                      <a:endParaRPr lang="es-CO" sz="1400" b="1">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s-CO" sz="1400" b="1" dirty="0">
                          <a:solidFill>
                            <a:schemeClr val="bg1"/>
                          </a:solidFill>
                        </a:rPr>
                        <a:t>SEMESTRE</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660974">
                <a:tc>
                  <a:txBody>
                    <a:bodyPr/>
                    <a:lstStyle/>
                    <a:p>
                      <a:pPr algn="ctr">
                        <a:spcAft>
                          <a:spcPts val="0"/>
                        </a:spcAft>
                      </a:pPr>
                      <a:r>
                        <a:rPr lang="es-CO" sz="1400" dirty="0">
                          <a:solidFill>
                            <a:schemeClr val="tx1"/>
                          </a:solidFill>
                        </a:rPr>
                        <a:t> PSICOLOGÍA Y EDUCACIÓN </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1</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s-CO" sz="1400" dirty="0">
                          <a:solidFill>
                            <a:schemeClr val="tx1"/>
                          </a:solidFill>
                        </a:rPr>
                        <a:t>PRÁCTICA PEDAGÓGICA E INVESTIGATIVA I: SOCIOLOGÍA DE LA EDUCACIÓN </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1</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881299">
                <a:tc>
                  <a:txBody>
                    <a:bodyPr/>
                    <a:lstStyle/>
                    <a:p>
                      <a:pPr algn="ctr">
                        <a:spcAft>
                          <a:spcPts val="0"/>
                        </a:spcAft>
                      </a:pPr>
                      <a:r>
                        <a:rPr lang="es-CO" sz="1400">
                          <a:solidFill>
                            <a:schemeClr val="tx1"/>
                          </a:solidFill>
                        </a:rPr>
                        <a:t>DESARROLLO SOCIO AFECTIVO Y EDUCACIÓN </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2</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s-CO" sz="1400" dirty="0">
                          <a:solidFill>
                            <a:schemeClr val="tx1"/>
                          </a:solidFill>
                        </a:rPr>
                        <a:t>PRÁCTICA PEDAGÓGICA E INVESTIGATIVA II: PSICOLOGÍA, DESARROLLO SOCIO-AFECTIVO Y EDUCACIÓN</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2</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60974">
                <a:tc>
                  <a:txBody>
                    <a:bodyPr/>
                    <a:lstStyle/>
                    <a:p>
                      <a:pPr algn="ctr">
                        <a:spcAft>
                          <a:spcPts val="0"/>
                        </a:spcAft>
                      </a:pPr>
                      <a:r>
                        <a:rPr lang="es-CO" sz="1400" dirty="0">
                          <a:solidFill>
                            <a:schemeClr val="tx1"/>
                          </a:solidFill>
                        </a:rPr>
                        <a:t>ÉTICA Y EDUCACIÓN </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4</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s-CO" sz="1400" dirty="0">
                          <a:solidFill>
                            <a:schemeClr val="tx1"/>
                          </a:solidFill>
                        </a:rPr>
                        <a:t>PRÁCTICA PEDAGÓGICA E INVESTIGATIVA III: ÉTICA, AXIOLOGÍA Y EDUCACIÓN</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4</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6" name="5 Tabla"/>
          <p:cNvGraphicFramePr>
            <a:graphicFrameLocks noGrp="1"/>
          </p:cNvGraphicFramePr>
          <p:nvPr/>
        </p:nvGraphicFramePr>
        <p:xfrm>
          <a:off x="4680462" y="3484940"/>
          <a:ext cx="6527866" cy="2742801"/>
        </p:xfrm>
        <a:graphic>
          <a:graphicData uri="http://schemas.openxmlformats.org/drawingml/2006/table">
            <a:tbl>
              <a:tblPr>
                <a:tableStyleId>{D113A9D2-9D6B-4929-AA2D-F23B5EE8CBE7}</a:tableStyleId>
              </a:tblPr>
              <a:tblGrid>
                <a:gridCol w="5519491"/>
                <a:gridCol w="1008375"/>
              </a:tblGrid>
              <a:tr h="244472">
                <a:tc>
                  <a:txBody>
                    <a:bodyPr/>
                    <a:lstStyle/>
                    <a:p>
                      <a:pPr algn="ctr">
                        <a:spcAft>
                          <a:spcPts val="0"/>
                        </a:spcAft>
                      </a:pPr>
                      <a:r>
                        <a:rPr lang="es-CO" sz="1400" b="1" dirty="0">
                          <a:solidFill>
                            <a:schemeClr val="bg1"/>
                          </a:solidFill>
                        </a:rPr>
                        <a:t>ASIGNATURA</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s-CO" sz="1400" b="1" dirty="0">
                          <a:solidFill>
                            <a:schemeClr val="bg1"/>
                          </a:solidFill>
                        </a:rPr>
                        <a:t>SEMESTRE</a:t>
                      </a:r>
                      <a:endParaRPr lang="es-CO" sz="1400" b="1" dirty="0">
                        <a:solidFill>
                          <a:schemeClr val="bg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244472">
                <a:tc>
                  <a:txBody>
                    <a:bodyPr/>
                    <a:lstStyle/>
                    <a:p>
                      <a:pPr algn="ctr">
                        <a:spcAft>
                          <a:spcPts val="0"/>
                        </a:spcAft>
                      </a:pPr>
                      <a:r>
                        <a:rPr lang="es-CO" sz="1400" dirty="0">
                          <a:solidFill>
                            <a:schemeClr val="tx1"/>
                          </a:solidFill>
                        </a:rPr>
                        <a:t>HISTORIA DE LAS LITERATURAS</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2</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MATEMÁTICAS Y RAZONAMIENTO CUANTITATIVO</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3</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EPISTEMOLOGÍA DE LA PEDAGOGÍA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5</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HISTORIA DE LA EDUCACIÓN EN COLOMBIA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5</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4472">
                <a:tc>
                  <a:txBody>
                    <a:bodyPr/>
                    <a:lstStyle/>
                    <a:p>
                      <a:pPr algn="ctr">
                        <a:spcAft>
                          <a:spcPts val="0"/>
                        </a:spcAft>
                      </a:pPr>
                      <a:r>
                        <a:rPr lang="es-CO" sz="1400" dirty="0">
                          <a:solidFill>
                            <a:schemeClr val="tx1"/>
                          </a:solidFill>
                        </a:rPr>
                        <a:t>LÓGICA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5</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DIDÁCTICA GENERAL</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6</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PRÁCTICA PEDAGÓGICA E INVESTIGATIVA IV: FILOSOFÍA-PEDAGOGÍA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6</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PRÁCTICA PEDAGÓGICA E INVESTIGATIVA IV: LITERATURA-PEDAGOGÍA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6</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6575">
                <a:tc>
                  <a:txBody>
                    <a:bodyPr/>
                    <a:lstStyle/>
                    <a:p>
                      <a:pPr algn="ctr">
                        <a:spcAft>
                          <a:spcPts val="0"/>
                        </a:spcAft>
                      </a:pPr>
                      <a:r>
                        <a:rPr lang="es-CO" sz="1400" dirty="0">
                          <a:solidFill>
                            <a:schemeClr val="tx1"/>
                          </a:solidFill>
                        </a:rPr>
                        <a:t>PRÁCTICA PEDAGÓGICA E INVESTIGATIVA VI: FILOSOFÍA-PEDAGOGÍA </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solidFill>
                            <a:schemeClr val="tx1"/>
                          </a:solidFill>
                        </a:rPr>
                        <a:t>8</a:t>
                      </a:r>
                      <a:endParaRPr lang="es-CO" sz="140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13005">
                <a:tc>
                  <a:txBody>
                    <a:bodyPr/>
                    <a:lstStyle/>
                    <a:p>
                      <a:pPr algn="ctr">
                        <a:spcAft>
                          <a:spcPts val="0"/>
                        </a:spcAft>
                      </a:pPr>
                      <a:r>
                        <a:rPr lang="pt-PT" sz="1400" dirty="0">
                          <a:solidFill>
                            <a:schemeClr val="tx1"/>
                          </a:solidFill>
                        </a:rPr>
                        <a:t>PRÁCTICA PEDAGÓGICA E INVESTIGATIVA VI: LITERATURA-PEDAGOGÍA</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solidFill>
                            <a:schemeClr val="tx1"/>
                          </a:solidFill>
                        </a:rPr>
                        <a:t>8</a:t>
                      </a:r>
                      <a:endParaRPr lang="es-CO" sz="1400"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13" name="1 Título"/>
          <p:cNvSpPr>
            <a:spLocks noGrp="1"/>
          </p:cNvSpPr>
          <p:nvPr>
            <p:ph type="title"/>
          </p:nvPr>
        </p:nvSpPr>
        <p:spPr>
          <a:xfrm>
            <a:off x="624311" y="3736421"/>
            <a:ext cx="2891396" cy="2131485"/>
          </a:xfrm>
        </p:spPr>
        <p:txBody>
          <a:bodyPr>
            <a:normAutofit/>
          </a:bodyPr>
          <a:lstStyle/>
          <a:p>
            <a:pPr algn="ctr"/>
            <a:r>
              <a:rPr lang="es-CO" sz="3000" b="1" dirty="0" smtClean="0"/>
              <a:t>Nuevas Asignaturas dentro de la Malla Curricular</a:t>
            </a:r>
            <a:endParaRPr lang="es-CO" sz="3000" dirty="0"/>
          </a:p>
        </p:txBody>
      </p:sp>
      <p:sp>
        <p:nvSpPr>
          <p:cNvPr id="14" name="1 Título"/>
          <p:cNvSpPr txBox="1">
            <a:spLocks/>
          </p:cNvSpPr>
          <p:nvPr/>
        </p:nvSpPr>
        <p:spPr>
          <a:xfrm>
            <a:off x="256452" y="299537"/>
            <a:ext cx="3606100" cy="2806261"/>
          </a:xfrm>
          <a:prstGeom prst="rect">
            <a:avLst/>
          </a:prstGeom>
        </p:spPr>
        <p:txBody>
          <a:bodyPr vert="horz" lIns="91440" tIns="45720" rIns="91440" bIns="45720" rtlCol="0" anchor="b">
            <a:normAutofit fontScale="97500"/>
          </a:bodyPr>
          <a:lstStyle/>
          <a:p>
            <a:pPr lvl="0" algn="ctr">
              <a:lnSpc>
                <a:spcPct val="85000"/>
              </a:lnSpc>
              <a:spcBef>
                <a:spcPct val="0"/>
              </a:spcBef>
            </a:pPr>
            <a:r>
              <a:rPr lang="es-CO" sz="3100" b="1" spc="-50" dirty="0" smtClean="0">
                <a:solidFill>
                  <a:srgbClr val="FFFFFF"/>
                </a:solidFill>
                <a:latin typeface="+mj-lt"/>
                <a:ea typeface="+mj-ea"/>
                <a:cs typeface="+mj-cs"/>
              </a:rPr>
              <a:t>Asignaturas que cambian de denominación pero se mantienen en el mismo semestre</a:t>
            </a:r>
            <a:r>
              <a:rPr lang="es-CO" sz="3600" b="1" spc="-50" dirty="0" smtClean="0">
                <a:solidFill>
                  <a:srgbClr val="FFFFFF"/>
                </a:solidFill>
                <a:latin typeface="+mj-lt"/>
                <a:ea typeface="+mj-ea"/>
                <a:cs typeface="+mj-cs"/>
              </a:rPr>
              <a:t/>
            </a:r>
            <a:br>
              <a:rPr lang="es-CO" sz="3600" b="1" spc="-50" dirty="0" smtClean="0">
                <a:solidFill>
                  <a:srgbClr val="FFFFFF"/>
                </a:solidFill>
                <a:latin typeface="+mj-lt"/>
                <a:ea typeface="+mj-ea"/>
                <a:cs typeface="+mj-cs"/>
              </a:rPr>
            </a:br>
            <a:r>
              <a:rPr lang="es-CO" sz="3600" b="1" spc="-50" dirty="0" smtClean="0">
                <a:solidFill>
                  <a:srgbClr val="FFFFFF"/>
                </a:solidFill>
                <a:latin typeface="+mj-lt"/>
                <a:ea typeface="+mj-ea"/>
                <a:cs typeface="+mj-cs"/>
              </a:rPr>
              <a:t> </a:t>
            </a:r>
            <a:endParaRPr kumimoji="0" lang="es-CO" sz="3600" b="0" i="0" u="none" strike="noStrike" kern="1200" cap="none" spc="-50" normalizeH="0" baseline="0" noProof="0" dirty="0">
              <a:ln>
                <a:noFill/>
              </a:ln>
              <a:solidFill>
                <a:srgbClr val="FFFFFF"/>
              </a:solidFill>
              <a:effectLst/>
              <a:uLnTx/>
              <a:uFillTx/>
              <a:latin typeface="+mj-lt"/>
              <a:ea typeface="+mj-ea"/>
              <a:cs typeface="+mj-cs"/>
            </a:endParaRPr>
          </a:p>
        </p:txBody>
      </p:sp>
      <p:sp>
        <p:nvSpPr>
          <p:cNvPr id="16" name="15 Flecha derecha"/>
          <p:cNvSpPr/>
          <p:nvPr/>
        </p:nvSpPr>
        <p:spPr>
          <a:xfrm>
            <a:off x="4051731" y="1418897"/>
            <a:ext cx="584270"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7" name="16 Flecha derecha"/>
          <p:cNvSpPr/>
          <p:nvPr/>
        </p:nvSpPr>
        <p:spPr>
          <a:xfrm>
            <a:off x="4078007" y="4692869"/>
            <a:ext cx="584270"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pic>
        <p:nvPicPr>
          <p:cNvPr id="9"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369022" y="5615552"/>
            <a:ext cx="749595" cy="923798"/>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495300"/>
            <a:ext cx="10058400" cy="842010"/>
          </a:xfrm>
        </p:spPr>
        <p:txBody>
          <a:bodyPr>
            <a:normAutofit/>
          </a:bodyPr>
          <a:lstStyle/>
          <a:p>
            <a:r>
              <a:rPr lang="es-CO" sz="2800" dirty="0" smtClean="0"/>
              <a:t>Créditos que corresponden a la Practica Pedagógica en la Nueva Malla Curricular</a:t>
            </a:r>
            <a:endParaRPr lang="es-CO" sz="6000" dirty="0"/>
          </a:p>
        </p:txBody>
      </p:sp>
      <p:graphicFrame>
        <p:nvGraphicFramePr>
          <p:cNvPr id="5" name="Tabla 5"/>
          <p:cNvGraphicFramePr>
            <a:graphicFrameLocks noGrp="1"/>
          </p:cNvGraphicFramePr>
          <p:nvPr>
            <p:extLst>
              <p:ext uri="{D42A27DB-BD31-4B8C-83A1-F6EECF244321}">
                <p14:modId xmlns:p14="http://schemas.microsoft.com/office/powerpoint/2010/main" xmlns="" val="1970145096"/>
              </p:ext>
            </p:extLst>
          </p:nvPr>
        </p:nvGraphicFramePr>
        <p:xfrm>
          <a:off x="1193466" y="1338221"/>
          <a:ext cx="9981352" cy="5088310"/>
        </p:xfrm>
        <a:graphic>
          <a:graphicData uri="http://schemas.openxmlformats.org/drawingml/2006/table">
            <a:tbl>
              <a:tblPr firstRow="1" firstCol="1" bandRow="1">
                <a:tableStyleId>{5C22544A-7EE6-4342-B048-85BDC9FD1C3A}</a:tableStyleId>
              </a:tblPr>
              <a:tblGrid>
                <a:gridCol w="8155486"/>
                <a:gridCol w="930165"/>
                <a:gridCol w="895701"/>
              </a:tblGrid>
              <a:tr h="218796">
                <a:tc>
                  <a:txBody>
                    <a:bodyPr/>
                    <a:lstStyle/>
                    <a:p>
                      <a:pPr algn="ctr">
                        <a:lnSpc>
                          <a:spcPct val="115000"/>
                        </a:lnSpc>
                        <a:spcAft>
                          <a:spcPts val="1000"/>
                        </a:spcAft>
                      </a:pPr>
                      <a:r>
                        <a:rPr lang="es-CO" sz="1400" b="1" dirty="0" smtClean="0">
                          <a:latin typeface="+mn-lt"/>
                          <a:ea typeface="Calibri"/>
                          <a:cs typeface="Times New Roman"/>
                        </a:rPr>
                        <a:t>ASIGNATURA</a:t>
                      </a:r>
                      <a:endParaRPr lang="es-CO" sz="1400" b="1"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s-CO" sz="1400" b="1" dirty="0" smtClean="0">
                          <a:latin typeface="+mn-lt"/>
                          <a:ea typeface="Calibri"/>
                          <a:cs typeface="Times New Roman"/>
                        </a:rPr>
                        <a:t>SEMESTRE</a:t>
                      </a:r>
                      <a:endParaRPr lang="es-CO" sz="1400" b="1"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spcAft>
                          <a:spcPts val="0"/>
                        </a:spcAft>
                      </a:pPr>
                      <a:r>
                        <a:rPr lang="es-CO" sz="1400" b="1" dirty="0" smtClean="0">
                          <a:latin typeface="+mn-lt"/>
                          <a:ea typeface="Calibri"/>
                          <a:cs typeface="Times New Roman"/>
                        </a:rPr>
                        <a:t>CREDITOS </a:t>
                      </a:r>
                      <a:endParaRPr lang="es-CO" sz="1400" b="1"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218796">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I: SOCIOLOGÍA DE LA EDUCACIÓN</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605">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II: SICOLOGÍA, DESARROLLO HUMANO Y EDUCACIÓN</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III: ÉTICA, AXIOLOGÍA Y EDUCACIÓN</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IV: FILOSOFÍA -PEDAGOGÍA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IV: LITERATURA-PEDAGOGÍA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605">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V: DIDÁCTICA Y CURRÍCULO DE LA LENGUA CASTELLANA Y LA LITERATURA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605">
                <a:tc>
                  <a:txBody>
                    <a:bodyPr/>
                    <a:lstStyle/>
                    <a:p>
                      <a:pPr algn="l">
                        <a:lnSpc>
                          <a:spcPct val="115000"/>
                        </a:lnSpc>
                        <a:spcAft>
                          <a:spcPts val="1000"/>
                        </a:spcAft>
                      </a:pPr>
                      <a:r>
                        <a:rPr lang="es-CO" sz="1400" b="1" dirty="0">
                          <a:solidFill>
                            <a:schemeClr val="tx1"/>
                          </a:solidFill>
                          <a:latin typeface="+mn-lt"/>
                          <a:ea typeface="Calibri"/>
                          <a:cs typeface="Times New Roman"/>
                        </a:rPr>
                        <a:t>PRÁCTICA PEDAGÓGICA E INVESTIGATIVA V: DIDÁCTICA Y CURRÍCULO DE LA FILOSOFÍA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dirty="0">
                          <a:solidFill>
                            <a:schemeClr val="tx1"/>
                          </a:solidFill>
                          <a:latin typeface="+mn-lt"/>
                          <a:ea typeface="Calibri"/>
                          <a:cs typeface="Times New Roman"/>
                        </a:rPr>
                        <a:t>ELECTIVA PROFUNDIZACIÓN I: FILOSOFÍA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dirty="0">
                          <a:solidFill>
                            <a:schemeClr val="tx1"/>
                          </a:solidFill>
                          <a:latin typeface="+mn-lt"/>
                          <a:ea typeface="Calibri"/>
                          <a:cs typeface="Times New Roman"/>
                        </a:rPr>
                        <a:t>ELECTIVA PROFUNDIZACIÓN I: LITERATURA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dirty="0">
                          <a:solidFill>
                            <a:schemeClr val="tx1"/>
                          </a:solidFill>
                          <a:latin typeface="+mn-lt"/>
                          <a:ea typeface="Calibri"/>
                          <a:cs typeface="Times New Roman"/>
                        </a:rPr>
                        <a:t>PRÁCTICA PEDAGÓGICA E INVESTIGATIVA VI: FILOSOFÍA-PEDAGOGÍA </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a:latin typeface="+mn-lt"/>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pt-PT" sz="1400" b="1" dirty="0">
                          <a:solidFill>
                            <a:schemeClr val="tx1"/>
                          </a:solidFill>
                          <a:latin typeface="+mn-lt"/>
                          <a:ea typeface="Calibri"/>
                          <a:cs typeface="Times New Roman"/>
                        </a:rPr>
                        <a:t>PRÁCTICA PEDAGÓGICA E INVESTIGATIVA VI: LITERATURA-PEDAGOGÍA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pt-PT" sz="1400" b="1" dirty="0">
                          <a:solidFill>
                            <a:schemeClr val="tx1"/>
                          </a:solidFill>
                          <a:latin typeface="+mn-lt"/>
                          <a:ea typeface="Calibri"/>
                          <a:cs typeface="Times New Roman"/>
                        </a:rPr>
                        <a:t>PRÁCTICA PEDAGÓGICA PROFESIONAL I</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pt-PT" sz="1400" b="1" dirty="0">
                          <a:solidFill>
                            <a:schemeClr val="tx1"/>
                          </a:solidFill>
                          <a:latin typeface="+mn-lt"/>
                          <a:ea typeface="Calibri"/>
                          <a:cs typeface="Times New Roman"/>
                        </a:rPr>
                        <a:t>ELECTIVA PROFUNDIZACIÓN II: FILOSOFÍA</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pt-PT" sz="1400" b="1">
                          <a:solidFill>
                            <a:schemeClr val="tx1"/>
                          </a:solidFill>
                          <a:latin typeface="+mn-lt"/>
                          <a:ea typeface="Calibri"/>
                          <a:cs typeface="Times New Roman"/>
                        </a:rPr>
                        <a:t>ELECTIVA PROFUNDIZACIÓN II: LITERATURA</a:t>
                      </a:r>
                      <a:endParaRPr lang="es-CO" sz="140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a:solidFill>
                            <a:schemeClr val="tx1"/>
                          </a:solidFill>
                          <a:latin typeface="+mn-lt"/>
                          <a:ea typeface="Calibri"/>
                          <a:cs typeface="Times New Roman"/>
                        </a:rPr>
                        <a:t>PRÁCTICA PEDAGÓGICA PROFESIONAL II</a:t>
                      </a:r>
                      <a:endParaRPr lang="es-CO" sz="140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a:solidFill>
                            <a:schemeClr val="tx1"/>
                          </a:solidFill>
                          <a:latin typeface="+mn-lt"/>
                          <a:ea typeface="Calibri"/>
                          <a:cs typeface="Times New Roman"/>
                        </a:rPr>
                        <a:t>ELECTIVA PROFUNDIZACIÓN: FILOSOFÍA III</a:t>
                      </a:r>
                      <a:endParaRPr lang="es-CO" sz="140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dirty="0">
                          <a:solidFill>
                            <a:schemeClr val="tx1"/>
                          </a:solidFill>
                          <a:latin typeface="+mn-lt"/>
                          <a:ea typeface="Calibri"/>
                          <a:cs typeface="Times New Roman"/>
                        </a:rPr>
                        <a:t>ELECTIVA PROFUNDIZACIÓN: LITERATURA III</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a:txBody>
                    <a:bodyPr/>
                    <a:lstStyle/>
                    <a:p>
                      <a:pPr algn="l">
                        <a:spcAft>
                          <a:spcPts val="0"/>
                        </a:spcAft>
                      </a:pPr>
                      <a:r>
                        <a:rPr lang="es-CO" sz="1400" b="1" dirty="0">
                          <a:solidFill>
                            <a:schemeClr val="tx1"/>
                          </a:solidFill>
                          <a:latin typeface="+mn-lt"/>
                          <a:ea typeface="Calibri"/>
                          <a:cs typeface="Times New Roman"/>
                        </a:rPr>
                        <a:t>ELECTIVA PROFUNDIZACIÓN: LITERATURA IV</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CO" sz="1400" dirty="0">
                          <a:latin typeface="+mn-lt"/>
                          <a:ea typeface="Calibri"/>
                          <a:cs typeface="Times New Roman"/>
                        </a:rPr>
                        <a:t>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CO" sz="1400" dirty="0">
                          <a:latin typeface="+mn-lt"/>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8796">
                <a:tc gridSpan="2">
                  <a:txBody>
                    <a:bodyPr/>
                    <a:lstStyle/>
                    <a:p>
                      <a:pPr algn="ctr">
                        <a:spcAft>
                          <a:spcPts val="0"/>
                        </a:spcAft>
                      </a:pPr>
                      <a:r>
                        <a:rPr lang="es-CO" sz="1400" b="1" dirty="0">
                          <a:solidFill>
                            <a:schemeClr val="tx1"/>
                          </a:solidFill>
                          <a:latin typeface="+mn-lt"/>
                          <a:ea typeface="Calibri"/>
                          <a:cs typeface="Times New Roman"/>
                        </a:rPr>
                        <a:t>TOTAL DE </a:t>
                      </a:r>
                      <a:r>
                        <a:rPr lang="es-CO" sz="1400" b="1" dirty="0" smtClean="0">
                          <a:solidFill>
                            <a:schemeClr val="tx1"/>
                          </a:solidFill>
                          <a:latin typeface="+mn-lt"/>
                          <a:ea typeface="Calibri"/>
                          <a:cs typeface="Times New Roman"/>
                        </a:rPr>
                        <a:t>CRÉDITOS PRACTICA PEDAGÓGICA </a:t>
                      </a:r>
                      <a:endParaRPr lang="es-CO" sz="1400" dirty="0">
                        <a:solidFill>
                          <a:schemeClr val="tx1"/>
                        </a:solidFill>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s-CO"/>
                    </a:p>
                  </a:txBody>
                  <a:tcPr/>
                </a:tc>
                <a:tc>
                  <a:txBody>
                    <a:bodyPr/>
                    <a:lstStyle/>
                    <a:p>
                      <a:pPr algn="ctr">
                        <a:spcAft>
                          <a:spcPts val="0"/>
                        </a:spcAft>
                      </a:pPr>
                      <a:r>
                        <a:rPr lang="es-CO" sz="1400" b="1" dirty="0">
                          <a:latin typeface="+mn-lt"/>
                          <a:ea typeface="Calibri"/>
                          <a:cs typeface="Times New Roman"/>
                        </a:rPr>
                        <a:t>54</a:t>
                      </a:r>
                      <a:endParaRPr lang="es-CO" sz="1400" dirty="0">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369022" y="5615552"/>
            <a:ext cx="749595" cy="923798"/>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pPr algn="ctr"/>
            <a:r>
              <a:rPr lang="es-ES" sz="6000" dirty="0" smtClean="0"/>
              <a:t>¡Muchas Gracias!</a:t>
            </a:r>
            <a:endParaRPr lang="es-ES" sz="6000" dirty="0"/>
          </a:p>
        </p:txBody>
      </p:sp>
      <p:sp>
        <p:nvSpPr>
          <p:cNvPr id="19" name="Marcador de contenido 4"/>
          <p:cNvSpPr>
            <a:spLocks noGrp="1"/>
          </p:cNvSpPr>
          <p:nvPr>
            <p:ph idx="1"/>
          </p:nvPr>
        </p:nvSpPr>
        <p:spPr>
          <a:xfrm>
            <a:off x="4942495" y="321613"/>
            <a:ext cx="6492240" cy="5257800"/>
          </a:xfrm>
        </p:spPr>
        <p:txBody>
          <a:bodyPr anchor="t">
            <a:normAutofit fontScale="92500" lnSpcReduction="20000"/>
          </a:bodyPr>
          <a:lstStyle/>
          <a:p>
            <a:pPr algn="ctr"/>
            <a:endParaRPr lang="es-ES" sz="3200" dirty="0"/>
          </a:p>
          <a:p>
            <a:pPr algn="ctr"/>
            <a:r>
              <a:rPr lang="es-ES" sz="3200" dirty="0" smtClean="0"/>
              <a:t>COMITÉ </a:t>
            </a:r>
            <a:r>
              <a:rPr lang="es-ES" sz="3200" dirty="0"/>
              <a:t>ACREDITACIÓN Y </a:t>
            </a:r>
            <a:r>
              <a:rPr lang="es-ES" sz="3200" dirty="0" smtClean="0"/>
              <a:t>AUTOEVALUACIÓN</a:t>
            </a:r>
          </a:p>
          <a:p>
            <a:pPr algn="ctr"/>
            <a:endParaRPr lang="es-ES" sz="3200" dirty="0"/>
          </a:p>
          <a:p>
            <a:pPr marL="0" indent="0" algn="ctr">
              <a:lnSpc>
                <a:spcPct val="110000"/>
              </a:lnSpc>
              <a:spcBef>
                <a:spcPts val="0"/>
              </a:spcBef>
              <a:spcAft>
                <a:spcPts val="0"/>
              </a:spcAft>
            </a:pPr>
            <a:r>
              <a:rPr lang="es-ES" sz="1800" dirty="0" smtClean="0"/>
              <a:t>MANUEL </a:t>
            </a:r>
            <a:r>
              <a:rPr lang="es-ES" sz="1800" dirty="0"/>
              <a:t>ENRIQUE MARTÍNEZ </a:t>
            </a:r>
            <a:r>
              <a:rPr lang="es-ES" sz="1800" dirty="0" smtClean="0"/>
              <a:t>RIASCOS</a:t>
            </a:r>
          </a:p>
          <a:p>
            <a:pPr marL="0" indent="0" algn="ctr">
              <a:lnSpc>
                <a:spcPct val="110000"/>
              </a:lnSpc>
              <a:spcBef>
                <a:spcPts val="0"/>
              </a:spcBef>
              <a:spcAft>
                <a:spcPts val="0"/>
              </a:spcAft>
            </a:pPr>
            <a:r>
              <a:rPr lang="es-ES" sz="1800" dirty="0" smtClean="0"/>
              <a:t>Director Departamento de Humanidades y Filosofía</a:t>
            </a:r>
          </a:p>
          <a:p>
            <a:pPr marL="0" indent="0" algn="ctr">
              <a:lnSpc>
                <a:spcPct val="110000"/>
              </a:lnSpc>
              <a:spcBef>
                <a:spcPts val="0"/>
              </a:spcBef>
              <a:spcAft>
                <a:spcPts val="0"/>
              </a:spcAft>
            </a:pPr>
            <a:r>
              <a:rPr lang="es-ES" sz="1800" dirty="0" smtClean="0"/>
              <a:t>ADRIANA </a:t>
            </a:r>
            <a:r>
              <a:rPr lang="es-ES" sz="1800" dirty="0"/>
              <a:t>PABÓN GAVILANES</a:t>
            </a:r>
          </a:p>
          <a:p>
            <a:pPr marL="0" indent="0" algn="ctr">
              <a:lnSpc>
                <a:spcPct val="110000"/>
              </a:lnSpc>
              <a:spcBef>
                <a:spcPts val="0"/>
              </a:spcBef>
              <a:spcAft>
                <a:spcPts val="0"/>
              </a:spcAft>
            </a:pPr>
            <a:r>
              <a:rPr lang="es-ES" sz="1800" dirty="0"/>
              <a:t>Profesora Departamento de Humanidades y Filosofía</a:t>
            </a:r>
          </a:p>
          <a:p>
            <a:pPr marL="0" indent="0" algn="ctr">
              <a:lnSpc>
                <a:spcPct val="110000"/>
              </a:lnSpc>
              <a:spcBef>
                <a:spcPts val="0"/>
              </a:spcBef>
              <a:spcAft>
                <a:spcPts val="0"/>
              </a:spcAft>
            </a:pPr>
            <a:r>
              <a:rPr lang="es-ES" sz="1800" dirty="0"/>
              <a:t>JAVIER RODRÍGUEZ ROSALES</a:t>
            </a:r>
          </a:p>
          <a:p>
            <a:pPr marL="0" indent="0" algn="ctr">
              <a:lnSpc>
                <a:spcPct val="110000"/>
              </a:lnSpc>
              <a:spcBef>
                <a:spcPts val="0"/>
              </a:spcBef>
              <a:spcAft>
                <a:spcPts val="0"/>
              </a:spcAft>
            </a:pPr>
            <a:r>
              <a:rPr lang="es-ES" sz="1800" dirty="0"/>
              <a:t>Profesor Departamento de Humanidades y Filosofía</a:t>
            </a:r>
          </a:p>
          <a:p>
            <a:pPr algn="ctr"/>
            <a:r>
              <a:rPr lang="es-ES" sz="3200" dirty="0" smtClean="0"/>
              <a:t>¿Alguna Pregunta? </a:t>
            </a:r>
          </a:p>
          <a:p>
            <a:pPr algn="ctr"/>
            <a:r>
              <a:rPr lang="es-ES" sz="3200" dirty="0" smtClean="0">
                <a:solidFill>
                  <a:srgbClr val="3BAA34"/>
                </a:solidFill>
              </a:rPr>
              <a:t>filosofiaacreditacion2016@gmail.com</a:t>
            </a:r>
          </a:p>
          <a:p>
            <a:pPr algn="ctr"/>
            <a:r>
              <a:rPr lang="es-ES" sz="3200" dirty="0" smtClean="0">
                <a:solidFill>
                  <a:srgbClr val="3BAA34"/>
                </a:solidFill>
              </a:rPr>
              <a:t>El compromiso es de todos</a:t>
            </a:r>
            <a:br>
              <a:rPr lang="es-ES" sz="3200" dirty="0" smtClean="0">
                <a:solidFill>
                  <a:srgbClr val="3BAA34"/>
                </a:solidFill>
              </a:rPr>
            </a:br>
            <a:r>
              <a:rPr lang="es-ES" sz="3200" dirty="0" smtClean="0">
                <a:solidFill>
                  <a:srgbClr val="3BAA34"/>
                </a:solidFill>
              </a:rPr>
              <a:t>Te invitamos a participar.</a:t>
            </a:r>
            <a:endParaRPr lang="es-ES" sz="3200" dirty="0">
              <a:solidFill>
                <a:srgbClr val="3BAA34"/>
              </a:solidFill>
            </a:endParaRPr>
          </a:p>
        </p:txBody>
      </p:sp>
      <p:pic>
        <p:nvPicPr>
          <p:cNvPr id="7" name="Imagen 6"/>
          <p:cNvPicPr>
            <a:picLocks noChangeAspect="1"/>
          </p:cNvPicPr>
          <p:nvPr/>
        </p:nvPicPr>
        <p:blipFill rotWithShape="1">
          <a:blip r:embed="rId2" cstate="print">
            <a:extLst>
              <a:ext uri="{28A0092B-C50C-407E-A947-70E740481C1C}">
                <a14:useLocalDpi xmlns:a14="http://schemas.microsoft.com/office/drawing/2010/main" xmlns="" val="0"/>
              </a:ext>
            </a:extLst>
          </a:blip>
          <a:srcRect b="1972"/>
          <a:stretch/>
        </p:blipFill>
        <p:spPr>
          <a:xfrm>
            <a:off x="1057462" y="2894212"/>
            <a:ext cx="1916743" cy="276727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141637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Ponderación</a:t>
            </a:r>
            <a:endParaRPr lang="es-ES" b="1" dirty="0"/>
          </a:p>
        </p:txBody>
      </p:sp>
      <p:graphicFrame>
        <p:nvGraphicFramePr>
          <p:cNvPr id="4" name="Gráfico 3"/>
          <p:cNvGraphicFramePr/>
          <p:nvPr>
            <p:extLst>
              <p:ext uri="{D42A27DB-BD31-4B8C-83A1-F6EECF244321}">
                <p14:modId xmlns:p14="http://schemas.microsoft.com/office/powerpoint/2010/main" xmlns="" val="1853379366"/>
              </p:ext>
            </p:extLst>
          </p:nvPr>
        </p:nvGraphicFramePr>
        <p:xfrm>
          <a:off x="984737" y="1828800"/>
          <a:ext cx="10138787" cy="4220308"/>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n 4"/>
          <p:cNvPicPr>
            <a:picLocks noChangeAspect="1"/>
          </p:cNvPicPr>
          <p:nvPr/>
        </p:nvPicPr>
        <p:blipFill rotWithShape="1">
          <a:blip r:embed="rId3"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333351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idx="1"/>
          </p:nvPr>
        </p:nvSpPr>
        <p:spPr>
          <a:xfrm>
            <a:off x="1189355" y="207260"/>
            <a:ext cx="4937760" cy="1881889"/>
          </a:xfrm>
        </p:spPr>
        <p:txBody>
          <a:bodyPr>
            <a:normAutofit/>
          </a:bodyPr>
          <a:lstStyle/>
          <a:p>
            <a:pPr algn="ctr"/>
            <a:r>
              <a:rPr lang="es-CO" sz="3000" b="1" dirty="0"/>
              <a:t>Definición de fuentes, actores e </a:t>
            </a:r>
            <a:r>
              <a:rPr lang="es-CO" sz="3000" b="1" dirty="0" smtClean="0"/>
              <a:t>instrumentos:</a:t>
            </a:r>
            <a:endParaRPr lang="es-ES" sz="3000" dirty="0"/>
          </a:p>
        </p:txBody>
      </p:sp>
      <p:sp>
        <p:nvSpPr>
          <p:cNvPr id="3" name="Marcador de contenido 2"/>
          <p:cNvSpPr>
            <a:spLocks noGrp="1"/>
          </p:cNvSpPr>
          <p:nvPr>
            <p:ph sz="half" idx="2"/>
          </p:nvPr>
        </p:nvSpPr>
        <p:spPr>
          <a:xfrm>
            <a:off x="1195705" y="1765299"/>
            <a:ext cx="4773295" cy="2120901"/>
          </a:xfrm>
        </p:spPr>
        <p:txBody>
          <a:bodyPr anchor="ctr">
            <a:noAutofit/>
          </a:bodyPr>
          <a:lstStyle/>
          <a:p>
            <a:pPr>
              <a:buFont typeface="Courier New" panose="02070309020205020404" pitchFamily="49" charset="0"/>
              <a:buChar char="o"/>
            </a:pPr>
            <a:r>
              <a:rPr lang="es-ES" sz="3400" dirty="0" smtClean="0"/>
              <a:t>Talleres</a:t>
            </a:r>
          </a:p>
          <a:p>
            <a:pPr>
              <a:buFont typeface="Courier New" panose="02070309020205020404" pitchFamily="49" charset="0"/>
              <a:buChar char="o"/>
            </a:pPr>
            <a:r>
              <a:rPr lang="es-ES" sz="3400" dirty="0" smtClean="0"/>
              <a:t>Encuestas</a:t>
            </a:r>
          </a:p>
          <a:p>
            <a:pPr>
              <a:buFont typeface="Courier New" panose="02070309020205020404" pitchFamily="49" charset="0"/>
              <a:buChar char="o"/>
            </a:pPr>
            <a:r>
              <a:rPr lang="es-ES" sz="3400" dirty="0" smtClean="0"/>
              <a:t>Evidencias Documentales</a:t>
            </a:r>
            <a:endParaRPr lang="es-ES" sz="3400" dirty="0"/>
          </a:p>
        </p:txBody>
      </p:sp>
      <p:sp>
        <p:nvSpPr>
          <p:cNvPr id="6" name="Marcador de texto 5"/>
          <p:cNvSpPr>
            <a:spLocks noGrp="1"/>
          </p:cNvSpPr>
          <p:nvPr>
            <p:ph type="body" sz="quarter" idx="3"/>
          </p:nvPr>
        </p:nvSpPr>
        <p:spPr>
          <a:xfrm>
            <a:off x="6309995" y="461260"/>
            <a:ext cx="4937760" cy="1881889"/>
          </a:xfrm>
        </p:spPr>
        <p:txBody>
          <a:bodyPr>
            <a:noAutofit/>
          </a:bodyPr>
          <a:lstStyle/>
          <a:p>
            <a:pPr algn="ctr"/>
            <a:r>
              <a:rPr lang="es-CO" sz="3000" b="1" dirty="0"/>
              <a:t>Recolección y procesamiento de </a:t>
            </a:r>
            <a:r>
              <a:rPr lang="es-CO" sz="3000" b="1" dirty="0" smtClean="0"/>
              <a:t>datos:</a:t>
            </a:r>
            <a:endParaRPr lang="es-ES" sz="3000" dirty="0"/>
          </a:p>
        </p:txBody>
      </p:sp>
      <p:sp>
        <p:nvSpPr>
          <p:cNvPr id="7" name="Marcador de contenido 6"/>
          <p:cNvSpPr>
            <a:spLocks noGrp="1"/>
          </p:cNvSpPr>
          <p:nvPr>
            <p:ph sz="quarter" idx="4"/>
          </p:nvPr>
        </p:nvSpPr>
        <p:spPr>
          <a:xfrm>
            <a:off x="6062345" y="1752743"/>
            <a:ext cx="4937760" cy="2006457"/>
          </a:xfrm>
        </p:spPr>
        <p:txBody>
          <a:bodyPr anchor="ctr">
            <a:normAutofit/>
          </a:bodyPr>
          <a:lstStyle/>
          <a:p>
            <a:pPr>
              <a:buFont typeface="Courier New" panose="02070309020205020404" pitchFamily="49" charset="0"/>
              <a:buChar char="o"/>
            </a:pPr>
            <a:r>
              <a:rPr lang="es-ES" sz="4000" dirty="0"/>
              <a:t>Aplicación IRD</a:t>
            </a:r>
          </a:p>
          <a:p>
            <a:pPr>
              <a:buFont typeface="Courier New" panose="02070309020205020404" pitchFamily="49" charset="0"/>
              <a:buChar char="o"/>
            </a:pPr>
            <a:r>
              <a:rPr lang="es-ES" sz="4000" dirty="0" smtClean="0"/>
              <a:t>Análisis</a:t>
            </a:r>
            <a:endParaRPr lang="es-ES" sz="4000" dirty="0"/>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482560" y="3903852"/>
            <a:ext cx="2376750" cy="22816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Imagen 9"/>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147113" y="3632832"/>
            <a:ext cx="2857500" cy="2552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cxnSp>
        <p:nvCxnSpPr>
          <p:cNvPr id="12" name="11 Conector recto"/>
          <p:cNvCxnSpPr/>
          <p:nvPr/>
        </p:nvCxnSpPr>
        <p:spPr>
          <a:xfrm rot="5400000">
            <a:off x="3949700" y="3784600"/>
            <a:ext cx="4089400"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0634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Aplicación IRD</a:t>
            </a:r>
            <a:endParaRPr lang="es-ES" b="1" dirty="0"/>
          </a:p>
        </p:txBody>
      </p:sp>
      <p:sp>
        <p:nvSpPr>
          <p:cNvPr id="3" name="Marcador de contenido 2"/>
          <p:cNvSpPr>
            <a:spLocks noGrp="1"/>
          </p:cNvSpPr>
          <p:nvPr>
            <p:ph idx="1"/>
          </p:nvPr>
        </p:nvSpPr>
        <p:spPr>
          <a:xfrm>
            <a:off x="1215851" y="1825625"/>
            <a:ext cx="9939830" cy="867333"/>
          </a:xfrm>
        </p:spPr>
        <p:txBody>
          <a:bodyPr/>
          <a:lstStyle/>
          <a:p>
            <a:r>
              <a:rPr lang="es-CO" dirty="0"/>
              <a:t>Se propone normalizar las escalas de respuestas, buscado la coherencia con la pregunta formulada a </a:t>
            </a:r>
            <a:r>
              <a:rPr lang="es-CO" dirty="0" smtClean="0"/>
              <a:t>seis </a:t>
            </a:r>
            <a:r>
              <a:rPr lang="es-CO" dirty="0"/>
              <a:t>categorías, representadas en la siguiente tabla</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xmlns="" val="1389050327"/>
              </p:ext>
            </p:extLst>
          </p:nvPr>
        </p:nvGraphicFramePr>
        <p:xfrm>
          <a:off x="1097280" y="2692958"/>
          <a:ext cx="10058399" cy="2820654"/>
        </p:xfrm>
        <a:graphic>
          <a:graphicData uri="http://schemas.openxmlformats.org/drawingml/2006/table">
            <a:tbl>
              <a:tblPr firstRow="1" firstCol="1" bandRow="1">
                <a:tableStyleId>{5C22544A-7EE6-4342-B048-85BDC9FD1C3A}</a:tableStyleId>
              </a:tblPr>
              <a:tblGrid>
                <a:gridCol w="360045"/>
                <a:gridCol w="1891807"/>
                <a:gridCol w="1914283"/>
                <a:gridCol w="1592989"/>
                <a:gridCol w="1432343"/>
                <a:gridCol w="2070437"/>
                <a:gridCol w="796495"/>
              </a:tblGrid>
              <a:tr h="522514">
                <a:tc gridSpan="7">
                  <a:txBody>
                    <a:bodyPr/>
                    <a:lstStyle/>
                    <a:p>
                      <a:pPr algn="ctr">
                        <a:spcAft>
                          <a:spcPts val="0"/>
                        </a:spcAft>
                      </a:pPr>
                      <a:r>
                        <a:rPr lang="es-CO" sz="1800" dirty="0">
                          <a:effectLst/>
                        </a:rPr>
                        <a:t>ESCALAS</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dirty="0"/>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59628">
                <a:tc>
                  <a:txBody>
                    <a:bodyPr/>
                    <a:lstStyle/>
                    <a:p>
                      <a:pPr algn="ctr">
                        <a:spcAft>
                          <a:spcPts val="0"/>
                        </a:spcAft>
                      </a:pPr>
                      <a:r>
                        <a:rPr lang="es-CO" sz="1800" dirty="0">
                          <a:effectLst/>
                        </a:rPr>
                        <a:t>1</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SI</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NO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NS/NR</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 </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 </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 </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9628">
                <a:tc>
                  <a:txBody>
                    <a:bodyPr/>
                    <a:lstStyle/>
                    <a:p>
                      <a:pPr algn="ctr">
                        <a:spcAft>
                          <a:spcPts val="0"/>
                        </a:spcAft>
                      </a:pPr>
                      <a:r>
                        <a:rPr lang="es-CO" sz="1800" dirty="0">
                          <a:effectLst/>
                        </a:rPr>
                        <a:t>2</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EXCELENTE </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BUENO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REGULAR </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MALO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PESIMO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NS/NR</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9628">
                <a:tc>
                  <a:txBody>
                    <a:bodyPr/>
                    <a:lstStyle/>
                    <a:p>
                      <a:pPr algn="ctr">
                        <a:spcAft>
                          <a:spcPts val="0"/>
                        </a:spcAft>
                      </a:pPr>
                      <a:r>
                        <a:rPr lang="es-CO" sz="1800" dirty="0">
                          <a:effectLst/>
                        </a:rPr>
                        <a:t>3</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ALTO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MEDIO ALTO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MEDIO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MEDIO BAJO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BAJO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NS/NR</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9628">
                <a:tc>
                  <a:txBody>
                    <a:bodyPr/>
                    <a:lstStyle/>
                    <a:p>
                      <a:pPr algn="ctr">
                        <a:spcAft>
                          <a:spcPts val="0"/>
                        </a:spcAft>
                      </a:pPr>
                      <a:r>
                        <a:rPr lang="es-CO" sz="1800" dirty="0">
                          <a:effectLst/>
                        </a:rPr>
                        <a:t>4</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MUY ADECUADO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ADECUADO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REGULAR </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INADECUADO</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MUY INADECUADO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NS/NR</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9628">
                <a:tc>
                  <a:txBody>
                    <a:bodyPr/>
                    <a:lstStyle/>
                    <a:p>
                      <a:pPr algn="ctr">
                        <a:spcAft>
                          <a:spcPts val="0"/>
                        </a:spcAft>
                      </a:pPr>
                      <a:r>
                        <a:rPr lang="es-CO" sz="1800" dirty="0">
                          <a:effectLst/>
                        </a:rPr>
                        <a:t>5</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COMPLETAMENTE</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SUFICIENTEMENTE</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a:effectLst/>
                        </a:rPr>
                        <a:t>PARCIALMENTE</a:t>
                      </a:r>
                      <a:endParaRPr lang="es-E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MUY POCO</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NADA</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1800" dirty="0">
                          <a:effectLst/>
                        </a:rPr>
                        <a:t>NS/NR</a:t>
                      </a:r>
                      <a:endParaRPr lang="es-E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pic>
        <p:nvPicPr>
          <p:cNvPr id="5" name="Imagen 4"/>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40266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Aplicación IRD</a:t>
            </a:r>
            <a:endParaRPr lang="es-ES" b="1" dirty="0"/>
          </a:p>
        </p:txBody>
      </p:sp>
      <p:sp>
        <p:nvSpPr>
          <p:cNvPr id="4" name="Marcador de texto 3"/>
          <p:cNvSpPr>
            <a:spLocks noGrp="1"/>
          </p:cNvSpPr>
          <p:nvPr>
            <p:ph type="body" idx="1"/>
          </p:nvPr>
        </p:nvSpPr>
        <p:spPr/>
        <p:txBody>
          <a:bodyPr/>
          <a:lstStyle/>
          <a:p>
            <a:r>
              <a:rPr lang="es-ES" dirty="0" smtClean="0"/>
              <a:t>Participantes</a:t>
            </a:r>
            <a:endParaRPr lang="es-ES" dirty="0"/>
          </a:p>
        </p:txBody>
      </p:sp>
      <p:graphicFrame>
        <p:nvGraphicFramePr>
          <p:cNvPr id="8" name="Marcador de contenido 7"/>
          <p:cNvGraphicFramePr>
            <a:graphicFrameLocks noGrp="1"/>
          </p:cNvGraphicFramePr>
          <p:nvPr>
            <p:ph sz="half" idx="2"/>
            <p:extLst>
              <p:ext uri="{D42A27DB-BD31-4B8C-83A1-F6EECF244321}">
                <p14:modId xmlns:p14="http://schemas.microsoft.com/office/powerpoint/2010/main" xmlns="" val="4045079124"/>
              </p:ext>
            </p:extLst>
          </p:nvPr>
        </p:nvGraphicFramePr>
        <p:xfrm>
          <a:off x="1223890" y="2582334"/>
          <a:ext cx="4403188" cy="3175368"/>
        </p:xfrm>
        <a:graphic>
          <a:graphicData uri="http://schemas.openxmlformats.org/drawingml/2006/table">
            <a:tbl>
              <a:tblPr firstRow="1" firstCol="1" bandRow="1">
                <a:tableStyleId>{5C22544A-7EE6-4342-B048-85BDC9FD1C3A}</a:tableStyleId>
              </a:tblPr>
              <a:tblGrid>
                <a:gridCol w="2201594"/>
                <a:gridCol w="2201594"/>
              </a:tblGrid>
              <a:tr h="453624">
                <a:tc>
                  <a:txBody>
                    <a:bodyPr/>
                    <a:lstStyle/>
                    <a:p>
                      <a:pPr algn="ctr">
                        <a:spcAft>
                          <a:spcPts val="0"/>
                        </a:spcAft>
                      </a:pPr>
                      <a:r>
                        <a:rPr lang="es-CO" sz="2000" dirty="0">
                          <a:effectLst/>
                        </a:rPr>
                        <a:t>Actor</a:t>
                      </a:r>
                      <a:endParaRPr lang="es-E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a:effectLst/>
                        </a:rPr>
                        <a:t>Participantes</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ESTUDIANTE</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dirty="0">
                          <a:effectLst/>
                        </a:rPr>
                        <a:t>126</a:t>
                      </a:r>
                      <a:endParaRPr lang="es-E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DOCENTES</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a:effectLst/>
                        </a:rPr>
                        <a:t>13</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DIRECTIVOS</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a:effectLst/>
                        </a:rPr>
                        <a:t>2</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EXTERNO</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a:effectLst/>
                        </a:rPr>
                        <a:t>10</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ADMINISTRATIVOS</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a:effectLst/>
                        </a:rPr>
                        <a:t>1</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3624">
                <a:tc>
                  <a:txBody>
                    <a:bodyPr/>
                    <a:lstStyle/>
                    <a:p>
                      <a:pPr algn="ctr">
                        <a:spcAft>
                          <a:spcPts val="0"/>
                        </a:spcAft>
                      </a:pPr>
                      <a:r>
                        <a:rPr lang="es-CO" sz="2000">
                          <a:effectLst/>
                        </a:rPr>
                        <a:t>EGRSADOS </a:t>
                      </a:r>
                      <a:endParaRPr lang="es-E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000" dirty="0">
                          <a:effectLst/>
                        </a:rPr>
                        <a:t>45</a:t>
                      </a:r>
                      <a:endParaRPr lang="es-E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6" name="Marcador de texto 5"/>
          <p:cNvSpPr>
            <a:spLocks noGrp="1"/>
          </p:cNvSpPr>
          <p:nvPr>
            <p:ph type="body" sz="quarter" idx="3"/>
          </p:nvPr>
        </p:nvSpPr>
        <p:spPr/>
        <p:txBody>
          <a:bodyPr/>
          <a:lstStyle/>
          <a:p>
            <a:r>
              <a:rPr lang="es-ES" dirty="0" smtClean="0"/>
              <a:t>Mesas de Trabajo</a:t>
            </a:r>
            <a:endParaRPr lang="es-ES" dirty="0"/>
          </a:p>
        </p:txBody>
      </p:sp>
      <p:graphicFrame>
        <p:nvGraphicFramePr>
          <p:cNvPr id="9" name="Marcador de contenido 8"/>
          <p:cNvGraphicFramePr>
            <a:graphicFrameLocks noGrp="1"/>
          </p:cNvGraphicFramePr>
          <p:nvPr>
            <p:ph sz="quarter" idx="4"/>
            <p:extLst>
              <p:ext uri="{D42A27DB-BD31-4B8C-83A1-F6EECF244321}">
                <p14:modId xmlns:p14="http://schemas.microsoft.com/office/powerpoint/2010/main" xmlns="" val="348194923"/>
              </p:ext>
            </p:extLst>
          </p:nvPr>
        </p:nvGraphicFramePr>
        <p:xfrm>
          <a:off x="6217920" y="2582335"/>
          <a:ext cx="5558748" cy="2560320"/>
        </p:xfrm>
        <a:graphic>
          <a:graphicData uri="http://schemas.openxmlformats.org/drawingml/2006/table">
            <a:tbl>
              <a:tblPr firstRow="1" firstCol="1" bandRow="1">
                <a:tableStyleId>{5C22544A-7EE6-4342-B048-85BDC9FD1C3A}</a:tableStyleId>
              </a:tblPr>
              <a:tblGrid>
                <a:gridCol w="2779374"/>
                <a:gridCol w="2779374"/>
              </a:tblGrid>
              <a:tr h="853440">
                <a:tc>
                  <a:txBody>
                    <a:bodyPr/>
                    <a:lstStyle/>
                    <a:p>
                      <a:pPr algn="ctr">
                        <a:spcAft>
                          <a:spcPts val="0"/>
                        </a:spcAft>
                      </a:pPr>
                      <a:r>
                        <a:rPr lang="es-CO" sz="2800" dirty="0">
                          <a:effectLst/>
                        </a:rPr>
                        <a:t>Actor</a:t>
                      </a:r>
                      <a:endParaRPr lang="es-ES" sz="24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800">
                          <a:effectLst/>
                        </a:rPr>
                        <a:t>Muestra mesas de trabajo</a:t>
                      </a:r>
                      <a:endParaRPr lang="es-ES" sz="24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53440">
                <a:tc>
                  <a:txBody>
                    <a:bodyPr/>
                    <a:lstStyle/>
                    <a:p>
                      <a:pPr algn="ctr">
                        <a:spcAft>
                          <a:spcPts val="0"/>
                        </a:spcAft>
                      </a:pPr>
                      <a:r>
                        <a:rPr lang="es-CO" sz="2800">
                          <a:effectLst/>
                        </a:rPr>
                        <a:t>ESTUDIANTE</a:t>
                      </a:r>
                      <a:endParaRPr lang="es-ES" sz="24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800">
                          <a:effectLst/>
                        </a:rPr>
                        <a:t>6</a:t>
                      </a:r>
                      <a:endParaRPr lang="es-ES" sz="24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53440">
                <a:tc>
                  <a:txBody>
                    <a:bodyPr/>
                    <a:lstStyle/>
                    <a:p>
                      <a:pPr algn="ctr">
                        <a:spcAft>
                          <a:spcPts val="0"/>
                        </a:spcAft>
                      </a:pPr>
                      <a:r>
                        <a:rPr lang="es-CO" sz="2800">
                          <a:effectLst/>
                        </a:rPr>
                        <a:t>DOCENTES</a:t>
                      </a:r>
                      <a:endParaRPr lang="es-ES" sz="24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CO" sz="2800" dirty="0">
                          <a:effectLst/>
                        </a:rPr>
                        <a:t>5</a:t>
                      </a:r>
                      <a:endParaRPr lang="es-ES" sz="24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pic>
        <p:nvPicPr>
          <p:cNvPr id="10" name="Imagen 9"/>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242175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es-CO" b="1" dirty="0" smtClean="0"/>
              <a:t>Análisis</a:t>
            </a:r>
            <a:endParaRPr lang="es-ES" dirty="0"/>
          </a:p>
        </p:txBody>
      </p:sp>
      <p:sp>
        <p:nvSpPr>
          <p:cNvPr id="8" name="Marcador de contenido 7"/>
          <p:cNvSpPr>
            <a:spLocks noGrp="1"/>
          </p:cNvSpPr>
          <p:nvPr>
            <p:ph idx="1"/>
          </p:nvPr>
        </p:nvSpPr>
        <p:spPr/>
        <p:txBody>
          <a:bodyPr>
            <a:normAutofit/>
          </a:bodyPr>
          <a:lstStyle/>
          <a:p>
            <a:pPr algn="just"/>
            <a:r>
              <a:rPr lang="es-CO" sz="3400" dirty="0" smtClean="0"/>
              <a:t>	Una </a:t>
            </a:r>
            <a:r>
              <a:rPr lang="es-CO" sz="3400" dirty="0"/>
              <a:t>vez aplicados los diferentes instrumentos y diligenciado el formato estándar de recopilación de información, se procedió a realizar el </a:t>
            </a:r>
            <a:r>
              <a:rPr lang="es-CO" sz="3400" dirty="0" smtClean="0"/>
              <a:t>pre-análisis </a:t>
            </a:r>
            <a:r>
              <a:rPr lang="es-CO" sz="3400" dirty="0"/>
              <a:t>de la información de cada uno de los factores por parte del comité central. Este análisis constituyó el soporte de la información que muestra el estado del Programa y, por consiguiente, fue la materia prima de la autoevaluación.</a:t>
            </a:r>
            <a:endParaRPr lang="es-ES" sz="3400" dirty="0"/>
          </a:p>
          <a:p>
            <a:pPr marL="0" indent="0">
              <a:buNone/>
            </a:pPr>
            <a:endParaRPr lang="es-ES" dirty="0"/>
          </a:p>
        </p:txBody>
      </p:sp>
      <p:pic>
        <p:nvPicPr>
          <p:cNvPr id="9" name="Imagen 8"/>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77832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Informe Final</a:t>
            </a:r>
            <a:endParaRPr lang="es-ES" b="1"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CO" sz="3200" dirty="0" smtClean="0"/>
              <a:t>	El </a:t>
            </a:r>
            <a:r>
              <a:rPr lang="es-CO" sz="3200" dirty="0"/>
              <a:t>objetivo de esta etapa es finalizar el proceso de autoevaluación, a través de la elaboración de los planes de mejoramiento, derivados de las debilidades presentadas en la síntesis de la anterior actividad.</a:t>
            </a:r>
            <a:endParaRPr lang="es-ES" sz="3200" dirty="0"/>
          </a:p>
          <a:p>
            <a:pPr marL="0" indent="0" algn="just">
              <a:buNone/>
            </a:pPr>
            <a:r>
              <a:rPr lang="es-CO" sz="3200" dirty="0" smtClean="0"/>
              <a:t>	El </a:t>
            </a:r>
            <a:r>
              <a:rPr lang="es-CO" sz="3200" dirty="0"/>
              <a:t>producto final es el informe oficial </a:t>
            </a:r>
            <a:r>
              <a:rPr lang="es-CO" sz="3200" dirty="0" smtClean="0"/>
              <a:t>que </a:t>
            </a:r>
            <a:r>
              <a:rPr lang="es-CO" sz="3200" dirty="0"/>
              <a:t>evidencia el desarrollo del proceso de autoevaluación. Este informe se presenta ante los directivos de la institución, con el ánimo de avalar el trabajo realizado y posteriormente continuar con el proceso ante el </a:t>
            </a:r>
            <a:r>
              <a:rPr lang="es-CO" sz="3200" dirty="0" smtClean="0"/>
              <a:t>CNA.</a:t>
            </a:r>
            <a:endParaRPr lang="es-ES" sz="3200" dirty="0">
              <a:solidFill>
                <a:srgbClr val="FF0000"/>
              </a:solidFill>
            </a:endParaRPr>
          </a:p>
          <a:p>
            <a:pPr marL="0" indent="0" algn="just">
              <a:buNone/>
            </a:pPr>
            <a:r>
              <a:rPr lang="es-CO" dirty="0" smtClean="0"/>
              <a:t>	</a:t>
            </a:r>
            <a:endParaRPr lang="es-ES"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xmlns="" val="0"/>
              </a:ext>
            </a:extLst>
          </a:blip>
          <a:srcRect b="16322"/>
          <a:stretch/>
        </p:blipFill>
        <p:spPr>
          <a:xfrm>
            <a:off x="11055186" y="5518566"/>
            <a:ext cx="952592" cy="1173971"/>
          </a:xfrm>
          <a:prstGeom prst="rect">
            <a:avLst/>
          </a:prstGeom>
        </p:spPr>
      </p:pic>
    </p:spTree>
    <p:extLst>
      <p:ext uri="{BB962C8B-B14F-4D97-AF65-F5344CB8AC3E}">
        <p14:creationId xmlns:p14="http://schemas.microsoft.com/office/powerpoint/2010/main" xmlns="" val="573280994"/>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671</TotalTime>
  <Words>3216</Words>
  <Application>Microsoft Office PowerPoint</Application>
  <PresentationFormat>Personalizado</PresentationFormat>
  <Paragraphs>403</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Retrospección</vt:lpstr>
      <vt:lpstr>AUTOEVALUACIÓN CON FINES DE ACREDITACIÓN PROGRAMA DE LICENCIATURA EN FILOSOFÍA Y LETRAS</vt:lpstr>
      <vt:lpstr>Proceso de Autoevaluación </vt:lpstr>
      <vt:lpstr>Elaboración de los instrumentos de recolección de datos (IRD)</vt:lpstr>
      <vt:lpstr>Ponderación</vt:lpstr>
      <vt:lpstr>Diapositiva 5</vt:lpstr>
      <vt:lpstr>Aplicación IRD</vt:lpstr>
      <vt:lpstr>Aplicación IRD</vt:lpstr>
      <vt:lpstr>Análisis</vt:lpstr>
      <vt:lpstr>Informe Final</vt:lpstr>
      <vt:lpstr>Informe Final</vt:lpstr>
      <vt:lpstr>Informe Final</vt:lpstr>
      <vt:lpstr>AUTOEVALUACIÓN</vt:lpstr>
      <vt:lpstr>Factores</vt:lpstr>
      <vt:lpstr>FACTOR 1: MISIÓN, PROYECTO INSTITUCIONAL Y DE PROGRAMA</vt:lpstr>
      <vt:lpstr>FACTOR 2: ESTUDIANTES</vt:lpstr>
      <vt:lpstr>FACTOR 3: PROFESORES</vt:lpstr>
      <vt:lpstr>FACTOR 3: PROFESORES</vt:lpstr>
      <vt:lpstr>FACTOR 4: PROCESOS ACADÉMICOS</vt:lpstr>
      <vt:lpstr>FACTOR 4: PROCESOS ACADÉMICOS</vt:lpstr>
      <vt:lpstr>FACTOR 5: VISIBILIDAD NACIONAL E INTERNACIONAL</vt:lpstr>
      <vt:lpstr>FACTOR 6: INVESTIGACIÓN, INNOVACIÓN Y CREACIÓN ARTÍSTICA Y CULTURAL</vt:lpstr>
      <vt:lpstr>FACTOR 7: BIENESTAR INSTITUCIONAL</vt:lpstr>
      <vt:lpstr>FACTOR 8: ORGANIZACIÓN, ADMINISTRACIÓN Y GESTIÓN </vt:lpstr>
      <vt:lpstr>FACTOR 8: ORGANIZACIÓN, ADMINISTRACIÓN Y GESTIÓN </vt:lpstr>
      <vt:lpstr>FACTOR 9: IMPACTO DE LOS EGRESADOS EN EL MEDIO</vt:lpstr>
      <vt:lpstr>FACTOR 10: RECURSOS FÍSICOS Y FINANCIEROS</vt:lpstr>
      <vt:lpstr>Análisis del Proceso </vt:lpstr>
      <vt:lpstr>Plan de Mejoramiento </vt:lpstr>
      <vt:lpstr>MALLA CURRICULAR</vt:lpstr>
      <vt:lpstr>Asignaturas que se reubicaron</vt:lpstr>
      <vt:lpstr>Nuevas Asignaturas dentro de la Malla Curricular</vt:lpstr>
      <vt:lpstr>Créditos que corresponden a la Practica Pedagógica en la Nueva Malla Curricular</vt:lpstr>
      <vt:lpstr>¡Muchas 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PABON GAVILANES</dc:creator>
  <cp:lastModifiedBy>dany</cp:lastModifiedBy>
  <cp:revision>77</cp:revision>
  <dcterms:created xsi:type="dcterms:W3CDTF">2016-05-19T20:58:55Z</dcterms:created>
  <dcterms:modified xsi:type="dcterms:W3CDTF">2016-10-13T17:38:22Z</dcterms:modified>
</cp:coreProperties>
</file>